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57" r:id="rId6"/>
    <p:sldId id="261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43" r:id="rId19"/>
    <p:sldId id="444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388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346" r:id="rId54"/>
    <p:sldId id="348" r:id="rId55"/>
    <p:sldId id="349" r:id="rId56"/>
    <p:sldId id="360" r:id="rId57"/>
    <p:sldId id="355" r:id="rId58"/>
    <p:sldId id="356" r:id="rId59"/>
    <p:sldId id="357" r:id="rId60"/>
    <p:sldId id="358" r:id="rId61"/>
    <p:sldId id="359" r:id="rId62"/>
    <p:sldId id="361" r:id="rId63"/>
    <p:sldId id="350" r:id="rId64"/>
    <p:sldId id="351" r:id="rId65"/>
    <p:sldId id="362" r:id="rId66"/>
    <p:sldId id="352" r:id="rId67"/>
    <p:sldId id="363" r:id="rId68"/>
    <p:sldId id="369" r:id="rId69"/>
    <p:sldId id="365" r:id="rId70"/>
    <p:sldId id="366" r:id="rId71"/>
    <p:sldId id="353" r:id="rId72"/>
    <p:sldId id="367" r:id="rId73"/>
    <p:sldId id="354" r:id="rId74"/>
    <p:sldId id="347" r:id="rId75"/>
    <p:sldId id="368" r:id="rId76"/>
    <p:sldId id="46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31"/>
    <a:srgbClr val="881421"/>
    <a:srgbClr val="C9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D41F-4221-062B-B5C5-584E8228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21E4-2009-9AF5-91F1-BA167997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BA3F-E9CB-E3CE-2F4E-0F0E30D9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2A1-655A-C8F6-B9CB-032E975B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6CE-AFEC-BD7D-AD90-28CC5AD9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2FC1-F93D-B733-714F-EEE48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0127-20AD-9432-CB99-223E8240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3C3F-107D-B457-1A68-24111883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996-54D3-F598-B285-FA60142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757C-CD3E-3703-29B4-EC02752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F99C-6D3F-3AE2-B00F-7AEDFB964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143DD-38EE-D7A4-1FA3-BBC9E854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510-87AB-A3EB-45C8-14445573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F85F-3624-5B59-F135-88572B89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B8F7-B957-9EA2-8492-F95993C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0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3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7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3828-28B6-84DD-922E-F6CFA6E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3566-F73A-DF70-E290-41AF27A2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D62-8AE8-6945-83A7-0C3B7E9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95E3-8AB4-0E9B-87B4-2E90CEF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E585-87EC-0505-C2BB-EBA1F83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71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4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75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5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7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64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6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0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8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CA1-6D4C-56A5-B40D-5DC7E7C7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2F4-F2ED-B664-E08E-E854BC99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171-797D-0688-FDD7-4B6408ED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8247-6504-B4BC-EAC3-261A7314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E0AD-20CE-4B49-3D16-9B3ED77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08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4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3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4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9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96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3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7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5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7C4-7B5D-0803-FD11-E61A42D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F4D1-1836-9541-A4EE-84652264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D6B1F-C93B-2D6A-3C35-A10BF93F0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C9BA0-E7D3-3218-F424-08D70A9A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0F830-1437-7916-DD43-1EB9DA5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235E-D86E-D11E-96DD-2376C36B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4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6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070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75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3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388-2051-EA46-7D55-8707E68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8787-3E76-6AFA-1C9C-8FB9E327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0DA8-71D2-12B2-CEBB-1DBE84E7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DCA60-347C-85A9-C679-71841ACA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E2055-497E-678F-FB1C-59252526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2F9D-62C5-09EA-AB4D-4A258C7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46CA7-8138-828F-61E4-0ACE6B1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C305-5A83-FB8D-B76B-731C9E6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B21D-CF8F-02DC-229B-27AA5C5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870DB-9C3B-3558-C18E-46DB5F12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95F63-98AC-1F42-D113-53DFBFB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67C6-4CFF-9699-B27B-26C4F92C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C337F-FD1D-8051-3CDB-58D454E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1B8C2-D602-8C17-2DC1-105C9AA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11BC-D9AD-689D-FEE1-D93C1872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26C-900F-B424-C187-156174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4A5F-870D-F62F-BDAA-A0A9859B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2B30-39A3-00CD-A5AE-9A652803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CC06-D1A4-767D-7C57-EC2FCEC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B8EFB-B0D3-DA4A-7A05-EC242801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629B-922E-A4F3-FE09-E77398C9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657-E505-4A91-A96A-20FABDB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36E4-8E73-8437-6B31-45927020F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B500-B1C6-082A-6F7E-92865751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6FF0-D117-8966-333A-0FBA72E9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9AD8-A9CA-8664-811F-A7CEE3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F0BA-6C76-3ACE-B7E4-B3C839C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A5223-96CB-A5E1-6C11-10B540EA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006F-5EC2-E6F3-4E21-74FA8CDC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6AF6E-E243-E44A-CA4E-0814958D3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562B-AC2E-8862-7BC1-7D2278800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5291-A973-6A90-5D0B-FB559734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3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0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5.png"/><Relationship Id="rId5" Type="http://schemas.openxmlformats.org/officeDocument/2006/relationships/image" Target="../media/image117.png"/><Relationship Id="rId10" Type="http://schemas.openxmlformats.org/officeDocument/2006/relationships/image" Target="../media/image104.png"/><Relationship Id="rId4" Type="http://schemas.openxmlformats.org/officeDocument/2006/relationships/image" Target="../media/image95.png"/><Relationship Id="rId9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5.png"/><Relationship Id="rId9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5.png"/><Relationship Id="rId7" Type="http://schemas.openxmlformats.org/officeDocument/2006/relationships/image" Target="../media/image119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eg"/><Relationship Id="rId11" Type="http://schemas.openxmlformats.org/officeDocument/2006/relationships/image" Target="../media/image107.jpeg"/><Relationship Id="rId5" Type="http://schemas.openxmlformats.org/officeDocument/2006/relationships/image" Target="../media/image115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3.png"/><Relationship Id="rId4" Type="http://schemas.openxmlformats.org/officeDocument/2006/relationships/image" Target="../media/image118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5.png"/><Relationship Id="rId7" Type="http://schemas.openxmlformats.org/officeDocument/2006/relationships/image" Target="../media/image1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18.jpeg"/><Relationship Id="rId4" Type="http://schemas.openxmlformats.org/officeDocument/2006/relationships/image" Target="../media/image117.png"/><Relationship Id="rId9" Type="http://schemas.openxmlformats.org/officeDocument/2006/relationships/image" Target="../media/image10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Microsoft_365" TargetMode="Externa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440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1115360" y="3137306"/>
            <a:ext cx="7873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5F6-0D93-E95D-14BD-5426F7C4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Access Database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6BFE-0CDB-D25E-737F-64908F26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Tenders DB</a:t>
            </a:r>
          </a:p>
          <a:p>
            <a:r>
              <a:rPr lang="en-US" sz="3200" b="1" dirty="0"/>
              <a:t>Cost Control Program </a:t>
            </a:r>
          </a:p>
          <a:p>
            <a:r>
              <a:rPr lang="en-US" sz="3200" b="1" dirty="0"/>
              <a:t>Bid Bow Construction Estimating Software (Canada).</a:t>
            </a:r>
          </a:p>
          <a:p>
            <a:r>
              <a:rPr lang="en-US" sz="3200" b="1" dirty="0"/>
              <a:t>Competitors Analysis as a web application in 2001</a:t>
            </a:r>
          </a:p>
        </p:txBody>
      </p:sp>
    </p:spTree>
    <p:extLst>
      <p:ext uri="{BB962C8B-B14F-4D97-AF65-F5344CB8AC3E}">
        <p14:creationId xmlns:p14="http://schemas.microsoft.com/office/powerpoint/2010/main" val="76200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4A6AC4-F161-C6FB-AA28-12648EDC75AA}"/>
              </a:ext>
            </a:extLst>
          </p:cNvPr>
          <p:cNvGrpSpPr/>
          <p:nvPr/>
        </p:nvGrpSpPr>
        <p:grpSpPr>
          <a:xfrm>
            <a:off x="1410338" y="1059036"/>
            <a:ext cx="6897063" cy="4739928"/>
            <a:chOff x="1159327" y="1431176"/>
            <a:chExt cx="6897063" cy="4739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29D871-E678-BBDF-5868-D6956389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327" y="1798519"/>
              <a:ext cx="6897063" cy="4372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81D039-5D7E-958A-A52B-CA811B1F4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327" y="1431176"/>
              <a:ext cx="4586218" cy="3673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AA10D6-AEC6-2A44-8AA4-217A1A1F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82" y="1059036"/>
            <a:ext cx="1895740" cy="172426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C3206-0601-B3D4-A7B6-D7547F97AEC6}"/>
              </a:ext>
            </a:extLst>
          </p:cNvPr>
          <p:cNvGrpSpPr/>
          <p:nvPr/>
        </p:nvGrpSpPr>
        <p:grpSpPr>
          <a:xfrm>
            <a:off x="1169999" y="1002456"/>
            <a:ext cx="6535062" cy="5220429"/>
            <a:chOff x="1169999" y="1002456"/>
            <a:chExt cx="6535062" cy="52204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22190D-E95D-01FD-8C21-BBC5BD2A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999" y="1002456"/>
              <a:ext cx="6535062" cy="522042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93AE2C-994C-6A9D-6999-965BAAF02A48}"/>
                </a:ext>
              </a:extLst>
            </p:cNvPr>
            <p:cNvSpPr/>
            <p:nvPr/>
          </p:nvSpPr>
          <p:spPr>
            <a:xfrm>
              <a:off x="3704734" y="1300899"/>
              <a:ext cx="1225485" cy="14140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5AEA5E-D41F-E9A0-7B8A-751A68C66DBB}"/>
                </a:ext>
              </a:extLst>
            </p:cNvPr>
            <p:cNvSpPr/>
            <p:nvPr/>
          </p:nvSpPr>
          <p:spPr>
            <a:xfrm>
              <a:off x="5176887" y="2141456"/>
              <a:ext cx="1225485" cy="14140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D71616-E648-92E9-7A30-80FCE10A8F9D}"/>
              </a:ext>
            </a:extLst>
          </p:cNvPr>
          <p:cNvSpPr/>
          <p:nvPr/>
        </p:nvSpPr>
        <p:spPr>
          <a:xfrm>
            <a:off x="2196352" y="5387788"/>
            <a:ext cx="947870" cy="467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625F2-B8E1-E197-680E-C9B10A3EC851}"/>
              </a:ext>
            </a:extLst>
          </p:cNvPr>
          <p:cNvSpPr/>
          <p:nvPr/>
        </p:nvSpPr>
        <p:spPr>
          <a:xfrm>
            <a:off x="9333754" y="5761220"/>
            <a:ext cx="2379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Tenders</a:t>
            </a:r>
          </a:p>
        </p:txBody>
      </p:sp>
    </p:spTree>
    <p:extLst>
      <p:ext uri="{BB962C8B-B14F-4D97-AF65-F5344CB8AC3E}">
        <p14:creationId xmlns:p14="http://schemas.microsoft.com/office/powerpoint/2010/main" val="31631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F43100-6268-3019-B99A-689AF83E578D}"/>
              </a:ext>
            </a:extLst>
          </p:cNvPr>
          <p:cNvGrpSpPr/>
          <p:nvPr/>
        </p:nvGrpSpPr>
        <p:grpSpPr>
          <a:xfrm>
            <a:off x="1410338" y="1059036"/>
            <a:ext cx="6897063" cy="4739928"/>
            <a:chOff x="1159327" y="1431176"/>
            <a:chExt cx="6897063" cy="47399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0A1FFE-457E-1556-056B-F54EF00A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327" y="1798519"/>
              <a:ext cx="6897063" cy="43725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2D158E-0165-6767-C528-963B3823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327" y="1431176"/>
              <a:ext cx="4586218" cy="36734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06A1F7-E8C3-9F4D-B6F4-7EFD8AF5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52" y="1137963"/>
            <a:ext cx="2514951" cy="3934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6C6E3-E9E1-DA7F-4E24-B79F061E0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383" y="2782760"/>
            <a:ext cx="4239217" cy="37057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CE9DF9-D0FB-4AE7-67DF-D8597C04A36C}"/>
              </a:ext>
            </a:extLst>
          </p:cNvPr>
          <p:cNvGrpSpPr/>
          <p:nvPr/>
        </p:nvGrpSpPr>
        <p:grpSpPr>
          <a:xfrm>
            <a:off x="1699546" y="1059036"/>
            <a:ext cx="5874961" cy="4372585"/>
            <a:chOff x="2665451" y="941625"/>
            <a:chExt cx="5874961" cy="43725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7EB6F-305C-C831-4EAE-C7EC16FB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5451" y="941625"/>
              <a:ext cx="5874961" cy="43725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32C648-B138-C92B-8FC7-68A1E726E1AE}"/>
                </a:ext>
              </a:extLst>
            </p:cNvPr>
            <p:cNvSpPr/>
            <p:nvPr/>
          </p:nvSpPr>
          <p:spPr>
            <a:xfrm>
              <a:off x="6561056" y="233784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59650E-4911-03C6-0FF8-CA0F7B3D2AF9}"/>
                </a:ext>
              </a:extLst>
            </p:cNvPr>
            <p:cNvSpPr/>
            <p:nvPr/>
          </p:nvSpPr>
          <p:spPr>
            <a:xfrm>
              <a:off x="6561056" y="3220814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81F8D7-205B-7EF5-36DF-0ABE015C9EB7}"/>
                </a:ext>
              </a:extLst>
            </p:cNvPr>
            <p:cNvSpPr/>
            <p:nvPr/>
          </p:nvSpPr>
          <p:spPr>
            <a:xfrm>
              <a:off x="6561056" y="4103781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30AB80-E97A-B9FB-C1F6-018BD536C055}"/>
                </a:ext>
              </a:extLst>
            </p:cNvPr>
            <p:cNvSpPr/>
            <p:nvPr/>
          </p:nvSpPr>
          <p:spPr>
            <a:xfrm>
              <a:off x="6561056" y="4548694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D8AFEF-ED0D-C21E-3D80-829055AEF745}"/>
                </a:ext>
              </a:extLst>
            </p:cNvPr>
            <p:cNvSpPr/>
            <p:nvPr/>
          </p:nvSpPr>
          <p:spPr>
            <a:xfrm>
              <a:off x="6561056" y="499360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3E60D7-8D21-E4B5-D385-6292F2B6E6E0}"/>
                </a:ext>
              </a:extLst>
            </p:cNvPr>
            <p:cNvSpPr/>
            <p:nvPr/>
          </p:nvSpPr>
          <p:spPr>
            <a:xfrm>
              <a:off x="6561056" y="3599598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8AA4CB-046D-336A-DE22-71F14E6917E8}"/>
                </a:ext>
              </a:extLst>
            </p:cNvPr>
            <p:cNvSpPr/>
            <p:nvPr/>
          </p:nvSpPr>
          <p:spPr>
            <a:xfrm>
              <a:off x="6561056" y="2751367"/>
              <a:ext cx="1480008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621B1-06B1-E078-5061-34E8524B46CC}"/>
                </a:ext>
              </a:extLst>
            </p:cNvPr>
            <p:cNvSpPr/>
            <p:nvPr/>
          </p:nvSpPr>
          <p:spPr>
            <a:xfrm>
              <a:off x="4355184" y="2337846"/>
              <a:ext cx="801278" cy="281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DCF918-BEBE-DEB8-FD7A-92E53ED861DA}"/>
                </a:ext>
              </a:extLst>
            </p:cNvPr>
            <p:cNvSpPr/>
            <p:nvPr/>
          </p:nvSpPr>
          <p:spPr>
            <a:xfrm>
              <a:off x="2802104" y="2274847"/>
              <a:ext cx="516139" cy="2797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CB8B2-475E-B1DF-7666-B4C706D90804}"/>
              </a:ext>
            </a:extLst>
          </p:cNvPr>
          <p:cNvSpPr/>
          <p:nvPr/>
        </p:nvSpPr>
        <p:spPr>
          <a:xfrm>
            <a:off x="220588" y="5720037"/>
            <a:ext cx="2379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Tenders</a:t>
            </a:r>
          </a:p>
        </p:txBody>
      </p:sp>
    </p:spTree>
    <p:extLst>
      <p:ext uri="{BB962C8B-B14F-4D97-AF65-F5344CB8AC3E}">
        <p14:creationId xmlns:p14="http://schemas.microsoft.com/office/powerpoint/2010/main" val="16514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269A19-167F-8259-A3D0-A8079EED7A51}"/>
              </a:ext>
            </a:extLst>
          </p:cNvPr>
          <p:cNvGrpSpPr/>
          <p:nvPr/>
        </p:nvGrpSpPr>
        <p:grpSpPr>
          <a:xfrm>
            <a:off x="1700793" y="805391"/>
            <a:ext cx="8564170" cy="5077535"/>
            <a:chOff x="1813915" y="890232"/>
            <a:chExt cx="8564170" cy="50775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4185E9-D258-A6F6-30EF-CF9C958F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15" y="890233"/>
              <a:ext cx="8564170" cy="507753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D4040E-8A0E-49F4-84A4-AC918BF208B1}"/>
                </a:ext>
              </a:extLst>
            </p:cNvPr>
            <p:cNvSpPr/>
            <p:nvPr/>
          </p:nvSpPr>
          <p:spPr>
            <a:xfrm>
              <a:off x="8715375" y="890233"/>
              <a:ext cx="922009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1C91F1-FFBE-8B3E-F1F5-F17F3A2E5B5D}"/>
                </a:ext>
              </a:extLst>
            </p:cNvPr>
            <p:cNvSpPr/>
            <p:nvPr/>
          </p:nvSpPr>
          <p:spPr>
            <a:xfrm>
              <a:off x="6888147" y="890233"/>
              <a:ext cx="922009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B8EEB-3B4E-ADC1-8733-DA1ECD196158}"/>
                </a:ext>
              </a:extLst>
            </p:cNvPr>
            <p:cNvSpPr/>
            <p:nvPr/>
          </p:nvSpPr>
          <p:spPr>
            <a:xfrm>
              <a:off x="4741682" y="1955638"/>
              <a:ext cx="2041246" cy="320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DCE771-7FF8-8B22-BB2B-7630CABF6683}"/>
                </a:ext>
              </a:extLst>
            </p:cNvPr>
            <p:cNvSpPr/>
            <p:nvPr/>
          </p:nvSpPr>
          <p:spPr>
            <a:xfrm>
              <a:off x="1813915" y="890232"/>
              <a:ext cx="1662711" cy="1065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E81577-88AF-406D-1518-24B9117C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86" y="2136704"/>
            <a:ext cx="8497486" cy="3705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6918D-4A53-56E6-8DE2-5317EEFB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68" y="2304021"/>
            <a:ext cx="8411749" cy="3705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F5F48D-ADB7-B3F4-939C-7D028E3FEBEF}"/>
              </a:ext>
            </a:extLst>
          </p:cNvPr>
          <p:cNvSpPr/>
          <p:nvPr/>
        </p:nvSpPr>
        <p:spPr>
          <a:xfrm>
            <a:off x="8328332" y="5882926"/>
            <a:ext cx="3650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Cost Control</a:t>
            </a:r>
          </a:p>
        </p:txBody>
      </p:sp>
    </p:spTree>
    <p:extLst>
      <p:ext uri="{BB962C8B-B14F-4D97-AF65-F5344CB8AC3E}">
        <p14:creationId xmlns:p14="http://schemas.microsoft.com/office/powerpoint/2010/main" val="99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EA4067-3764-0414-CABB-E71A34147836}"/>
              </a:ext>
            </a:extLst>
          </p:cNvPr>
          <p:cNvGrpSpPr/>
          <p:nvPr/>
        </p:nvGrpSpPr>
        <p:grpSpPr>
          <a:xfrm rot="20615678">
            <a:off x="485892" y="1838360"/>
            <a:ext cx="6895907" cy="1590515"/>
            <a:chOff x="970835" y="1576129"/>
            <a:chExt cx="10250330" cy="3705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B99182-7CC7-7ABC-06B3-ADED2D23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835" y="1576129"/>
              <a:ext cx="10250330" cy="370574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92B694-4309-84C4-F7C0-11B6534D8412}"/>
                </a:ext>
              </a:extLst>
            </p:cNvPr>
            <p:cNvSpPr/>
            <p:nvPr/>
          </p:nvSpPr>
          <p:spPr>
            <a:xfrm>
              <a:off x="9049928" y="1576129"/>
              <a:ext cx="1751422" cy="586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317F3F-04B9-DD5D-5E53-623D3AF1D3FE}"/>
                </a:ext>
              </a:extLst>
            </p:cNvPr>
            <p:cNvSpPr/>
            <p:nvPr/>
          </p:nvSpPr>
          <p:spPr>
            <a:xfrm>
              <a:off x="8325635" y="3135977"/>
              <a:ext cx="1751422" cy="1992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1D3C0E-CCCE-4DAE-9101-D9608C4DCA57}"/>
              </a:ext>
            </a:extLst>
          </p:cNvPr>
          <p:cNvGrpSpPr/>
          <p:nvPr/>
        </p:nvGrpSpPr>
        <p:grpSpPr>
          <a:xfrm>
            <a:off x="7466030" y="593889"/>
            <a:ext cx="3929772" cy="5109328"/>
            <a:chOff x="4632907" y="301658"/>
            <a:chExt cx="5188618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D7D537-C520-A2A5-8572-EA40EF5E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907" y="301658"/>
              <a:ext cx="5188618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CA0B3-59E3-AF09-B28E-A4855BA9480B}"/>
                </a:ext>
              </a:extLst>
            </p:cNvPr>
            <p:cNvSpPr/>
            <p:nvPr/>
          </p:nvSpPr>
          <p:spPr>
            <a:xfrm>
              <a:off x="8479705" y="409465"/>
              <a:ext cx="1258184" cy="37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B42D-3AC9-BFF6-DC1C-662441ADDC7E}"/>
              </a:ext>
            </a:extLst>
          </p:cNvPr>
          <p:cNvSpPr/>
          <p:nvPr/>
        </p:nvSpPr>
        <p:spPr>
          <a:xfrm>
            <a:off x="8328332" y="5882926"/>
            <a:ext cx="3650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Cost Control</a:t>
            </a:r>
          </a:p>
        </p:txBody>
      </p:sp>
    </p:spTree>
    <p:extLst>
      <p:ext uri="{BB962C8B-B14F-4D97-AF65-F5344CB8AC3E}">
        <p14:creationId xmlns:p14="http://schemas.microsoft.com/office/powerpoint/2010/main" val="37731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C1531-E900-A14B-9EE7-F8DDEA8C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43"/>
            <a:ext cx="12192000" cy="54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C9186-3A3C-E8A5-92CE-1630AB36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3" y="117920"/>
            <a:ext cx="1987867" cy="12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C394-4944-B4F2-8A37-1388FB83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217BC6-EFBA-F0F8-334C-1B6CE7C5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117920"/>
            <a:ext cx="1987867" cy="124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41EDC-EFBA-9168-A6D3-1A7E7BAD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7" y="1425699"/>
            <a:ext cx="10774175" cy="52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7F454-65C2-3979-BD26-048DDF23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8" y="0"/>
            <a:ext cx="101359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4592B-5983-1D83-5F8E-380063DEF369}"/>
              </a:ext>
            </a:extLst>
          </p:cNvPr>
          <p:cNvSpPr txBox="1"/>
          <p:nvPr/>
        </p:nvSpPr>
        <p:spPr>
          <a:xfrm>
            <a:off x="4261700" y="0"/>
            <a:ext cx="734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https://www.youtube.com/user/saidfawzy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C0D446-D8B7-DDEC-76F6-E933D05B0B9D}"/>
              </a:ext>
            </a:extLst>
          </p:cNvPr>
          <p:cNvSpPr/>
          <p:nvPr/>
        </p:nvSpPr>
        <p:spPr>
          <a:xfrm>
            <a:off x="1187777" y="2177592"/>
            <a:ext cx="1791093" cy="1251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CAD4A-C00A-490C-4D46-86313FB52483}"/>
              </a:ext>
            </a:extLst>
          </p:cNvPr>
          <p:cNvSpPr/>
          <p:nvPr/>
        </p:nvSpPr>
        <p:spPr>
          <a:xfrm>
            <a:off x="9364117" y="5761220"/>
            <a:ext cx="231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BidBow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5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87AF5B-75AF-8E2A-76CC-73F8F43E9A23}"/>
              </a:ext>
            </a:extLst>
          </p:cNvPr>
          <p:cNvGrpSpPr/>
          <p:nvPr/>
        </p:nvGrpSpPr>
        <p:grpSpPr>
          <a:xfrm>
            <a:off x="1714713" y="0"/>
            <a:ext cx="8762574" cy="6858000"/>
            <a:chOff x="1714713" y="0"/>
            <a:chExt cx="8762574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A6C005-165F-AB03-6034-3DF5DAB9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713" y="0"/>
              <a:ext cx="8762574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489CF2-8ECF-8417-7004-B04E336460E8}"/>
                </a:ext>
              </a:extLst>
            </p:cNvPr>
            <p:cNvSpPr txBox="1"/>
            <p:nvPr/>
          </p:nvSpPr>
          <p:spPr>
            <a:xfrm>
              <a:off x="1714713" y="6249971"/>
              <a:ext cx="7341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https://www.bidbow.com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BF13608-6DA0-1116-4A50-8D26C97DABA6}"/>
              </a:ext>
            </a:extLst>
          </p:cNvPr>
          <p:cNvSpPr/>
          <p:nvPr/>
        </p:nvSpPr>
        <p:spPr>
          <a:xfrm>
            <a:off x="9524373" y="5788306"/>
            <a:ext cx="231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BidBow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8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7B257-0B6E-08FD-D029-9901DEF6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122"/>
            <a:ext cx="12192000" cy="5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608-B284-A2D0-BDBA-952F723B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EF16E-F976-1573-FE2C-DF4771C0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3" y="156148"/>
            <a:ext cx="1753363" cy="1315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B6176-2CED-8D52-4C2F-AC09D0B75790}"/>
              </a:ext>
            </a:extLst>
          </p:cNvPr>
          <p:cNvSpPr/>
          <p:nvPr/>
        </p:nvSpPr>
        <p:spPr>
          <a:xfrm>
            <a:off x="296741" y="242484"/>
            <a:ext cx="27286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70786-FC60-BA38-F6F0-E1F94B1D0425}"/>
              </a:ext>
            </a:extLst>
          </p:cNvPr>
          <p:cNvSpPr/>
          <p:nvPr/>
        </p:nvSpPr>
        <p:spPr>
          <a:xfrm>
            <a:off x="322982" y="533003"/>
            <a:ext cx="2462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42B3F-C44E-E49D-C240-860CFB162E67}"/>
              </a:ext>
            </a:extLst>
          </p:cNvPr>
          <p:cNvSpPr/>
          <p:nvPr/>
        </p:nvSpPr>
        <p:spPr>
          <a:xfrm>
            <a:off x="322982" y="844684"/>
            <a:ext cx="14590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BEBC7-6306-0D0D-10D3-F15D6C2C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0602527-EC75-9458-5B67-0DD54517B4C8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E070D-9BC5-3A28-56F7-F7FC80052728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E2C13-0BDB-24E3-7B93-1B89568A2A9E}"/>
              </a:ext>
            </a:extLst>
          </p:cNvPr>
          <p:cNvSpPr/>
          <p:nvPr/>
        </p:nvSpPr>
        <p:spPr>
          <a:xfrm>
            <a:off x="0" y="1744858"/>
            <a:ext cx="1219199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86A-06CE-02DD-A14F-F6AC052C8950}"/>
              </a:ext>
            </a:extLst>
          </p:cNvPr>
          <p:cNvSpPr/>
          <p:nvPr/>
        </p:nvSpPr>
        <p:spPr>
          <a:xfrm>
            <a:off x="-63685" y="3476551"/>
            <a:ext cx="122556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Explore MS Access</a:t>
            </a:r>
          </a:p>
        </p:txBody>
      </p:sp>
    </p:spTree>
    <p:extLst>
      <p:ext uri="{BB962C8B-B14F-4D97-AF65-F5344CB8AC3E}">
        <p14:creationId xmlns:p14="http://schemas.microsoft.com/office/powerpoint/2010/main" val="30628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5199E-2490-308F-0A72-9EB14B5C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32916"/>
            <a:ext cx="10155067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4242F-ED3F-8BD5-8610-6E32ED50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399627"/>
            <a:ext cx="634453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F127D0-EAEE-B49C-3812-9213B7174A53}"/>
              </a:ext>
            </a:extLst>
          </p:cNvPr>
          <p:cNvSpPr/>
          <p:nvPr/>
        </p:nvSpPr>
        <p:spPr>
          <a:xfrm>
            <a:off x="4211665" y="5854645"/>
            <a:ext cx="7641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Competitors Analysis 2001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E10DE5-BFA8-5DD3-4AAF-4B53C60F7547}"/>
              </a:ext>
            </a:extLst>
          </p:cNvPr>
          <p:cNvGrpSpPr/>
          <p:nvPr/>
        </p:nvGrpSpPr>
        <p:grpSpPr>
          <a:xfrm>
            <a:off x="1166722" y="490367"/>
            <a:ext cx="7383389" cy="4974574"/>
            <a:chOff x="1166722" y="490367"/>
            <a:chExt cx="7383389" cy="4974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ABB006-2410-F1A5-1D05-AC748931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722" y="490367"/>
              <a:ext cx="7383389" cy="424868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629E4-3C47-FA26-3E9B-2F8B176E2BBB}"/>
                </a:ext>
              </a:extLst>
            </p:cNvPr>
            <p:cNvSpPr/>
            <p:nvPr/>
          </p:nvSpPr>
          <p:spPr>
            <a:xfrm>
              <a:off x="2837668" y="4541611"/>
              <a:ext cx="481984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srgbClr val="ED7D31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Web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7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EF6D7-E384-1126-489B-B672DE6F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210" y="204397"/>
            <a:ext cx="2096350" cy="970454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DCB82-7A8A-20F5-F63B-01062BB42F0D}"/>
              </a:ext>
            </a:extLst>
          </p:cNvPr>
          <p:cNvSpPr/>
          <p:nvPr/>
        </p:nvSpPr>
        <p:spPr>
          <a:xfrm>
            <a:off x="1943099" y="0"/>
            <a:ext cx="3448051" cy="685800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BE73CD-5058-1BBB-4ABB-7BDFABDB538E}"/>
              </a:ext>
            </a:extLst>
          </p:cNvPr>
          <p:cNvGrpSpPr/>
          <p:nvPr/>
        </p:nvGrpSpPr>
        <p:grpSpPr>
          <a:xfrm>
            <a:off x="3429536" y="2724002"/>
            <a:ext cx="7200000" cy="1800000"/>
            <a:chOff x="1437350" y="1240020"/>
            <a:chExt cx="4301630" cy="105848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B7B691-9685-609C-3B35-621B7327594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1058485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18FA6-A6DB-933B-0335-E560FEB4CD85}"/>
                </a:ext>
              </a:extLst>
            </p:cNvPr>
            <p:cNvSpPr txBox="1"/>
            <p:nvPr/>
          </p:nvSpPr>
          <p:spPr>
            <a:xfrm>
              <a:off x="2028175" y="1821469"/>
              <a:ext cx="3656386" cy="380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Creating New Database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ACEB3C-B87D-720E-13EB-14DB8CF323CA}"/>
              </a:ext>
            </a:extLst>
          </p:cNvPr>
          <p:cNvSpPr txBox="1"/>
          <p:nvPr/>
        </p:nvSpPr>
        <p:spPr>
          <a:xfrm>
            <a:off x="3401497" y="2429828"/>
            <a:ext cx="65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599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 1A: </a:t>
            </a:r>
            <a:b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Database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E788F-F58E-8143-D011-9DDDEFCFC935}"/>
              </a:ext>
            </a:extLst>
          </p:cNvPr>
          <p:cNvGrpSpPr/>
          <p:nvPr/>
        </p:nvGrpSpPr>
        <p:grpSpPr>
          <a:xfrm>
            <a:off x="95120" y="0"/>
            <a:ext cx="11908812" cy="6858001"/>
            <a:chOff x="95120" y="0"/>
            <a:chExt cx="11908812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4F6444-912F-6377-A6FA-13CF2FC7DAA1}"/>
                </a:ext>
              </a:extLst>
            </p:cNvPr>
            <p:cNvSpPr/>
            <p:nvPr/>
          </p:nvSpPr>
          <p:spPr>
            <a:xfrm>
              <a:off x="811724" y="370641"/>
              <a:ext cx="1980115" cy="6726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Lab 1A</a:t>
              </a:r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76A80FA-224E-5260-48C3-000FC70650F3}"/>
                </a:ext>
              </a:extLst>
            </p:cNvPr>
            <p:cNvSpPr/>
            <p:nvPr/>
          </p:nvSpPr>
          <p:spPr>
            <a:xfrm>
              <a:off x="97278" y="6576909"/>
              <a:ext cx="11906654" cy="28109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5E6E7274-E8EC-34FF-F471-E7ABCC84C079}"/>
                </a:ext>
              </a:extLst>
            </p:cNvPr>
            <p:cNvSpPr/>
            <p:nvPr/>
          </p:nvSpPr>
          <p:spPr>
            <a:xfrm flipV="1">
              <a:off x="97278" y="0"/>
              <a:ext cx="11906654" cy="28109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F564C-5159-EE7A-55E6-E52D789AE303}"/>
                </a:ext>
              </a:extLst>
            </p:cNvPr>
            <p:cNvGrpSpPr/>
            <p:nvPr/>
          </p:nvGrpSpPr>
          <p:grpSpPr>
            <a:xfrm>
              <a:off x="95120" y="449403"/>
              <a:ext cx="716604" cy="515109"/>
              <a:chOff x="3570051" y="456635"/>
              <a:chExt cx="716604" cy="515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E8A1A3-A329-801E-BDF3-968410D11441}"/>
                  </a:ext>
                </a:extLst>
              </p:cNvPr>
              <p:cNvSpPr/>
              <p:nvPr/>
            </p:nvSpPr>
            <p:spPr>
              <a:xfrm>
                <a:off x="3959157" y="456635"/>
                <a:ext cx="175098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F6413E-79CA-13CE-2E33-AA008E044D71}"/>
                  </a:ext>
                </a:extLst>
              </p:cNvPr>
              <p:cNvSpPr/>
              <p:nvPr/>
            </p:nvSpPr>
            <p:spPr>
              <a:xfrm>
                <a:off x="4202349" y="456635"/>
                <a:ext cx="84306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BA3AAB-45BD-A1C1-6B47-A95E45CEBEE5}"/>
                  </a:ext>
                </a:extLst>
              </p:cNvPr>
              <p:cNvSpPr/>
              <p:nvPr/>
            </p:nvSpPr>
            <p:spPr>
              <a:xfrm>
                <a:off x="3570051" y="456635"/>
                <a:ext cx="321012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E63D9A-6E83-8213-9C77-D74EAA318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52" y="2495984"/>
            <a:ext cx="4472630" cy="2963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BAA63-B596-27B2-BD59-0AFE830B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8" y="1591311"/>
            <a:ext cx="4570476" cy="251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EEB70-7200-F1A2-1B9C-28CCE69E0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17" y="1583099"/>
            <a:ext cx="3147413" cy="3691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82C3A-D819-EB98-8108-D2113444E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06" y="736370"/>
            <a:ext cx="2086788" cy="53852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EFE669-4978-201E-A91C-CD4CEE11FE11}"/>
              </a:ext>
            </a:extLst>
          </p:cNvPr>
          <p:cNvGrpSpPr/>
          <p:nvPr/>
        </p:nvGrpSpPr>
        <p:grpSpPr>
          <a:xfrm>
            <a:off x="95120" y="0"/>
            <a:ext cx="11908812" cy="6858001"/>
            <a:chOff x="95120" y="0"/>
            <a:chExt cx="11908812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3E788F-F58E-8143-D011-9DDDEFCFC935}"/>
                </a:ext>
              </a:extLst>
            </p:cNvPr>
            <p:cNvGrpSpPr/>
            <p:nvPr/>
          </p:nvGrpSpPr>
          <p:grpSpPr>
            <a:xfrm>
              <a:off x="95120" y="0"/>
              <a:ext cx="11908812" cy="6858001"/>
              <a:chOff x="95120" y="0"/>
              <a:chExt cx="11908812" cy="68580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4F6444-912F-6377-A6FA-13CF2FC7DAA1}"/>
                  </a:ext>
                </a:extLst>
              </p:cNvPr>
              <p:cNvSpPr/>
              <p:nvPr/>
            </p:nvSpPr>
            <p:spPr>
              <a:xfrm>
                <a:off x="811724" y="370641"/>
                <a:ext cx="1980115" cy="6726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Lab 1A</a:t>
                </a:r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476A80FA-224E-5260-48C3-000FC70650F3}"/>
                  </a:ext>
                </a:extLst>
              </p:cNvPr>
              <p:cNvSpPr/>
              <p:nvPr/>
            </p:nvSpPr>
            <p:spPr>
              <a:xfrm>
                <a:off x="97278" y="6576909"/>
                <a:ext cx="11906654" cy="28109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5E6E7274-E8EC-34FF-F471-E7ABCC84C079}"/>
                  </a:ext>
                </a:extLst>
              </p:cNvPr>
              <p:cNvSpPr/>
              <p:nvPr/>
            </p:nvSpPr>
            <p:spPr>
              <a:xfrm flipV="1">
                <a:off x="97278" y="0"/>
                <a:ext cx="11906654" cy="28109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A6F564C-5159-EE7A-55E6-E52D789AE303}"/>
                  </a:ext>
                </a:extLst>
              </p:cNvPr>
              <p:cNvGrpSpPr/>
              <p:nvPr/>
            </p:nvGrpSpPr>
            <p:grpSpPr>
              <a:xfrm>
                <a:off x="95120" y="449403"/>
                <a:ext cx="716604" cy="515109"/>
                <a:chOff x="3570051" y="456635"/>
                <a:chExt cx="716604" cy="515109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EE8A1A3-A329-801E-BDF3-968410D11441}"/>
                    </a:ext>
                  </a:extLst>
                </p:cNvPr>
                <p:cNvSpPr/>
                <p:nvPr/>
              </p:nvSpPr>
              <p:spPr>
                <a:xfrm>
                  <a:off x="3959157" y="456635"/>
                  <a:ext cx="175098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0F6413E-79CA-13CE-2E33-AA008E044D71}"/>
                    </a:ext>
                  </a:extLst>
                </p:cNvPr>
                <p:cNvSpPr/>
                <p:nvPr/>
              </p:nvSpPr>
              <p:spPr>
                <a:xfrm>
                  <a:off x="4202349" y="456635"/>
                  <a:ext cx="84306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BA3AAB-45BD-A1C1-6B47-A95E45CEBEE5}"/>
                    </a:ext>
                  </a:extLst>
                </p:cNvPr>
                <p:cNvSpPr/>
                <p:nvPr/>
              </p:nvSpPr>
              <p:spPr>
                <a:xfrm>
                  <a:off x="3570051" y="456635"/>
                  <a:ext cx="321012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9B8D99-3743-52DE-F18B-EA1637CADD52}"/>
                </a:ext>
              </a:extLst>
            </p:cNvPr>
            <p:cNvCxnSpPr/>
            <p:nvPr/>
          </p:nvCxnSpPr>
          <p:spPr>
            <a:xfrm>
              <a:off x="11994204" y="281091"/>
              <a:ext cx="0" cy="6295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2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9FF0C7-EB80-C237-7F72-7A8448601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50" y="4459218"/>
            <a:ext cx="6435379" cy="1087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3A8A9-8FDD-96A8-7510-4FB756827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" y="1647937"/>
            <a:ext cx="7777268" cy="17810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E788F-F58E-8143-D011-9DDDEFCFC935}"/>
              </a:ext>
            </a:extLst>
          </p:cNvPr>
          <p:cNvGrpSpPr/>
          <p:nvPr/>
        </p:nvGrpSpPr>
        <p:grpSpPr>
          <a:xfrm>
            <a:off x="95120" y="0"/>
            <a:ext cx="11908812" cy="6858001"/>
            <a:chOff x="95120" y="0"/>
            <a:chExt cx="11908812" cy="6858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4F6444-912F-6377-A6FA-13CF2FC7DAA1}"/>
                </a:ext>
              </a:extLst>
            </p:cNvPr>
            <p:cNvSpPr/>
            <p:nvPr/>
          </p:nvSpPr>
          <p:spPr>
            <a:xfrm>
              <a:off x="811724" y="370641"/>
              <a:ext cx="1980115" cy="6726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Lab 1A</a:t>
              </a:r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76A80FA-224E-5260-48C3-000FC70650F3}"/>
                </a:ext>
              </a:extLst>
            </p:cNvPr>
            <p:cNvSpPr/>
            <p:nvPr/>
          </p:nvSpPr>
          <p:spPr>
            <a:xfrm>
              <a:off x="97278" y="6576909"/>
              <a:ext cx="11906654" cy="28109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5E6E7274-E8EC-34FF-F471-E7ABCC84C079}"/>
                </a:ext>
              </a:extLst>
            </p:cNvPr>
            <p:cNvSpPr/>
            <p:nvPr/>
          </p:nvSpPr>
          <p:spPr>
            <a:xfrm flipV="1">
              <a:off x="97278" y="0"/>
              <a:ext cx="11906654" cy="28109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F564C-5159-EE7A-55E6-E52D789AE303}"/>
                </a:ext>
              </a:extLst>
            </p:cNvPr>
            <p:cNvGrpSpPr/>
            <p:nvPr/>
          </p:nvGrpSpPr>
          <p:grpSpPr>
            <a:xfrm>
              <a:off x="95120" y="449403"/>
              <a:ext cx="716604" cy="515109"/>
              <a:chOff x="3570051" y="456635"/>
              <a:chExt cx="716604" cy="51510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E8A1A3-A329-801E-BDF3-968410D11441}"/>
                  </a:ext>
                </a:extLst>
              </p:cNvPr>
              <p:cNvSpPr/>
              <p:nvPr/>
            </p:nvSpPr>
            <p:spPr>
              <a:xfrm>
                <a:off x="3959157" y="456635"/>
                <a:ext cx="175098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F6413E-79CA-13CE-2E33-AA008E044D71}"/>
                  </a:ext>
                </a:extLst>
              </p:cNvPr>
              <p:cNvSpPr/>
              <p:nvPr/>
            </p:nvSpPr>
            <p:spPr>
              <a:xfrm>
                <a:off x="4202349" y="456635"/>
                <a:ext cx="84306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BA3AAB-45BD-A1C1-6B47-A95E45CEBEE5}"/>
                  </a:ext>
                </a:extLst>
              </p:cNvPr>
              <p:cNvSpPr/>
              <p:nvPr/>
            </p:nvSpPr>
            <p:spPr>
              <a:xfrm>
                <a:off x="3570051" y="456635"/>
                <a:ext cx="321012" cy="51510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EFE669-4978-201E-A91C-CD4CEE11FE11}"/>
              </a:ext>
            </a:extLst>
          </p:cNvPr>
          <p:cNvGrpSpPr/>
          <p:nvPr/>
        </p:nvGrpSpPr>
        <p:grpSpPr>
          <a:xfrm>
            <a:off x="95120" y="0"/>
            <a:ext cx="11908812" cy="6858001"/>
            <a:chOff x="95120" y="0"/>
            <a:chExt cx="11908812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3E788F-F58E-8143-D011-9DDDEFCFC935}"/>
                </a:ext>
              </a:extLst>
            </p:cNvPr>
            <p:cNvGrpSpPr/>
            <p:nvPr/>
          </p:nvGrpSpPr>
          <p:grpSpPr>
            <a:xfrm>
              <a:off x="95120" y="0"/>
              <a:ext cx="11908812" cy="6858001"/>
              <a:chOff x="95120" y="0"/>
              <a:chExt cx="11908812" cy="6858001"/>
            </a:xfrm>
          </p:grpSpPr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476A80FA-224E-5260-48C3-000FC70650F3}"/>
                  </a:ext>
                </a:extLst>
              </p:cNvPr>
              <p:cNvSpPr/>
              <p:nvPr/>
            </p:nvSpPr>
            <p:spPr>
              <a:xfrm>
                <a:off x="97278" y="6576909"/>
                <a:ext cx="11906654" cy="28109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5E6E7274-E8EC-34FF-F471-E7ABCC84C079}"/>
                  </a:ext>
                </a:extLst>
              </p:cNvPr>
              <p:cNvSpPr/>
              <p:nvPr/>
            </p:nvSpPr>
            <p:spPr>
              <a:xfrm flipV="1">
                <a:off x="97278" y="0"/>
                <a:ext cx="11906654" cy="28109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A6F564C-5159-EE7A-55E6-E52D789AE303}"/>
                  </a:ext>
                </a:extLst>
              </p:cNvPr>
              <p:cNvGrpSpPr/>
              <p:nvPr/>
            </p:nvGrpSpPr>
            <p:grpSpPr>
              <a:xfrm>
                <a:off x="95120" y="449403"/>
                <a:ext cx="716604" cy="515109"/>
                <a:chOff x="3570051" y="456635"/>
                <a:chExt cx="716604" cy="515109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EE8A1A3-A329-801E-BDF3-968410D11441}"/>
                    </a:ext>
                  </a:extLst>
                </p:cNvPr>
                <p:cNvSpPr/>
                <p:nvPr/>
              </p:nvSpPr>
              <p:spPr>
                <a:xfrm>
                  <a:off x="3959157" y="456635"/>
                  <a:ext cx="175098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0F6413E-79CA-13CE-2E33-AA008E044D71}"/>
                    </a:ext>
                  </a:extLst>
                </p:cNvPr>
                <p:cNvSpPr/>
                <p:nvPr/>
              </p:nvSpPr>
              <p:spPr>
                <a:xfrm>
                  <a:off x="4202349" y="456635"/>
                  <a:ext cx="84306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BA3AAB-45BD-A1C1-6B47-A95E45CEBEE5}"/>
                    </a:ext>
                  </a:extLst>
                </p:cNvPr>
                <p:cNvSpPr/>
                <p:nvPr/>
              </p:nvSpPr>
              <p:spPr>
                <a:xfrm>
                  <a:off x="3570051" y="456635"/>
                  <a:ext cx="321012" cy="5151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9B8D99-3743-52DE-F18B-EA1637CADD52}"/>
                </a:ext>
              </a:extLst>
            </p:cNvPr>
            <p:cNvCxnSpPr/>
            <p:nvPr/>
          </p:nvCxnSpPr>
          <p:spPr>
            <a:xfrm>
              <a:off x="11994204" y="281091"/>
              <a:ext cx="0" cy="6295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C871EB7-0ACC-75F0-4499-59911BC43790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7018F7-2593-F68E-2101-53F7835B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97" y="1676387"/>
            <a:ext cx="3048573" cy="2263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AB8E1-891E-E3EF-4940-12DAE300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2" y="1809356"/>
            <a:ext cx="2357027" cy="2217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0259E6-61B3-942D-4CA3-5CF32692F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86" y="1837107"/>
            <a:ext cx="3628514" cy="34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186611-D4D2-6546-5D6C-26E713F38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66" y="1286189"/>
            <a:ext cx="6618848" cy="435093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4E0D06-41A2-0048-330E-C740C2D1C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3" y="1407463"/>
            <a:ext cx="3068955" cy="28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80E0B0-2069-4CBE-93AD-77AEA890AE2A}"/>
              </a:ext>
            </a:extLst>
          </p:cNvPr>
          <p:cNvSpPr/>
          <p:nvPr/>
        </p:nvSpPr>
        <p:spPr>
          <a:xfrm>
            <a:off x="7251" y="-493486"/>
            <a:ext cx="3329256" cy="7984420"/>
          </a:xfrm>
          <a:custGeom>
            <a:avLst/>
            <a:gdLst>
              <a:gd name="connsiteX0" fmla="*/ 0 w 3329256"/>
              <a:gd name="connsiteY0" fmla="*/ 0 h 7984420"/>
              <a:gd name="connsiteX1" fmla="*/ 1 w 3329256"/>
              <a:gd name="connsiteY1" fmla="*/ 0 h 7984420"/>
              <a:gd name="connsiteX2" fmla="*/ 1898776 w 3329256"/>
              <a:gd name="connsiteY2" fmla="*/ 1713483 h 7984420"/>
              <a:gd name="connsiteX3" fmla="*/ 1908630 w 3329256"/>
              <a:gd name="connsiteY3" fmla="*/ 1908628 h 7984420"/>
              <a:gd name="connsiteX4" fmla="*/ 1908630 w 3329256"/>
              <a:gd name="connsiteY4" fmla="*/ 6075792 h 7984420"/>
              <a:gd name="connsiteX5" fmla="*/ 1908626 w 3329256"/>
              <a:gd name="connsiteY5" fmla="*/ 6075792 h 7984420"/>
              <a:gd name="connsiteX6" fmla="*/ 1915960 w 3329256"/>
              <a:gd name="connsiteY6" fmla="*/ 6221042 h 7984420"/>
              <a:gd name="connsiteX7" fmla="*/ 3329256 w 3329256"/>
              <a:gd name="connsiteY7" fmla="*/ 7496421 h 7984420"/>
              <a:gd name="connsiteX8" fmla="*/ 3329256 w 3329256"/>
              <a:gd name="connsiteY8" fmla="*/ 7984420 h 7984420"/>
              <a:gd name="connsiteX9" fmla="*/ 3329255 w 3329256"/>
              <a:gd name="connsiteY9" fmla="*/ 7984420 h 7984420"/>
              <a:gd name="connsiteX10" fmla="*/ 1430480 w 3329256"/>
              <a:gd name="connsiteY10" fmla="*/ 6270937 h 7984420"/>
              <a:gd name="connsiteX11" fmla="*/ 1420626 w 3329256"/>
              <a:gd name="connsiteY11" fmla="*/ 6075792 h 7984420"/>
              <a:gd name="connsiteX12" fmla="*/ 1420626 w 3329256"/>
              <a:gd name="connsiteY12" fmla="*/ 1908628 h 7984420"/>
              <a:gd name="connsiteX13" fmla="*/ 1420630 w 3329256"/>
              <a:gd name="connsiteY13" fmla="*/ 1908628 h 7984420"/>
              <a:gd name="connsiteX14" fmla="*/ 1413296 w 3329256"/>
              <a:gd name="connsiteY14" fmla="*/ 1763378 h 7984420"/>
              <a:gd name="connsiteX15" fmla="*/ 0 w 3329256"/>
              <a:gd name="connsiteY15" fmla="*/ 487999 h 79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9256" h="7984420">
                <a:moveTo>
                  <a:pt x="0" y="0"/>
                </a:moveTo>
                <a:lnTo>
                  <a:pt x="1" y="0"/>
                </a:lnTo>
                <a:cubicBezTo>
                  <a:pt x="988227" y="0"/>
                  <a:pt x="1801035" y="751045"/>
                  <a:pt x="1898776" y="1713483"/>
                </a:cubicBezTo>
                <a:lnTo>
                  <a:pt x="1908630" y="1908628"/>
                </a:lnTo>
                <a:lnTo>
                  <a:pt x="1908630" y="6075792"/>
                </a:lnTo>
                <a:lnTo>
                  <a:pt x="1908626" y="6075792"/>
                </a:lnTo>
                <a:lnTo>
                  <a:pt x="1915960" y="6221042"/>
                </a:lnTo>
                <a:cubicBezTo>
                  <a:pt x="1988711" y="6937403"/>
                  <a:pt x="2593701" y="7496421"/>
                  <a:pt x="3329256" y="7496421"/>
                </a:cubicBezTo>
                <a:lnTo>
                  <a:pt x="3329256" y="7984420"/>
                </a:lnTo>
                <a:lnTo>
                  <a:pt x="3329255" y="7984420"/>
                </a:lnTo>
                <a:cubicBezTo>
                  <a:pt x="2341029" y="7984420"/>
                  <a:pt x="1528221" y="7233375"/>
                  <a:pt x="1430480" y="6270937"/>
                </a:cubicBezTo>
                <a:lnTo>
                  <a:pt x="1420626" y="6075792"/>
                </a:lnTo>
                <a:lnTo>
                  <a:pt x="1420626" y="1908628"/>
                </a:lnTo>
                <a:lnTo>
                  <a:pt x="1420630" y="1908628"/>
                </a:lnTo>
                <a:lnTo>
                  <a:pt x="1413296" y="1763378"/>
                </a:lnTo>
                <a:cubicBezTo>
                  <a:pt x="1340545" y="1047017"/>
                  <a:pt x="735555" y="487999"/>
                  <a:pt x="0" y="487999"/>
                </a:cubicBezTo>
                <a:close/>
              </a:path>
            </a:pathLst>
          </a:custGeom>
          <a:gradFill flip="none" rotWithShape="1">
            <a:gsLst>
              <a:gs pos="61000">
                <a:srgbClr val="00CC99"/>
              </a:gs>
              <a:gs pos="27400">
                <a:srgbClr val="33CCFF"/>
              </a:gs>
              <a:gs pos="0">
                <a:srgbClr val="000099"/>
              </a:gs>
              <a:gs pos="100000">
                <a:srgbClr val="0066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93AC6-FE87-4FA9-BBD4-F140C94A9C2A}"/>
              </a:ext>
            </a:extLst>
          </p:cNvPr>
          <p:cNvGrpSpPr/>
          <p:nvPr/>
        </p:nvGrpSpPr>
        <p:grpSpPr>
          <a:xfrm>
            <a:off x="1437348" y="1240019"/>
            <a:ext cx="7200000" cy="1080000"/>
            <a:chOff x="1437350" y="1240020"/>
            <a:chExt cx="4301630" cy="6350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A175DB-5D33-43C8-AAE4-B1E831D1A234}"/>
                </a:ext>
              </a:extLst>
            </p:cNvPr>
            <p:cNvSpPr/>
            <p:nvPr/>
          </p:nvSpPr>
          <p:spPr>
            <a:xfrm flipV="1">
              <a:off x="1437350" y="1240020"/>
              <a:ext cx="4301630" cy="635091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0ECA3F-8570-4FB5-931A-BBA5339DECE3}"/>
                </a:ext>
              </a:extLst>
            </p:cNvPr>
            <p:cNvSpPr txBox="1"/>
            <p:nvPr/>
          </p:nvSpPr>
          <p:spPr>
            <a:xfrm>
              <a:off x="1925742" y="1552614"/>
              <a:ext cx="3656386" cy="271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MS Access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620AF-3788-4F4E-848F-1363C314793B}"/>
              </a:ext>
            </a:extLst>
          </p:cNvPr>
          <p:cNvSpPr txBox="1"/>
          <p:nvPr/>
        </p:nvSpPr>
        <p:spPr>
          <a:xfrm>
            <a:off x="1337029" y="82394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EF2E9-14F9-4365-BFB5-3C0CF7A052E9}"/>
              </a:ext>
            </a:extLst>
          </p:cNvPr>
          <p:cNvGrpSpPr/>
          <p:nvPr/>
        </p:nvGrpSpPr>
        <p:grpSpPr>
          <a:xfrm>
            <a:off x="1437351" y="2583833"/>
            <a:ext cx="7200000" cy="1080000"/>
            <a:chOff x="1437351" y="2358629"/>
            <a:chExt cx="7200000" cy="108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4AB1F3-023E-48AE-989E-4EA1B96825EF}"/>
                </a:ext>
              </a:extLst>
            </p:cNvPr>
            <p:cNvSpPr/>
            <p:nvPr/>
          </p:nvSpPr>
          <p:spPr>
            <a:xfrm flipV="1">
              <a:off x="1437351" y="2358629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70A834-DA13-468F-A794-3687E8A14304}"/>
                </a:ext>
              </a:extLst>
            </p:cNvPr>
            <p:cNvSpPr txBox="1"/>
            <p:nvPr/>
          </p:nvSpPr>
          <p:spPr>
            <a:xfrm>
              <a:off x="2254811" y="2914418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Creating and Exploring Database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F01748C-1478-4628-8CDE-6C69DF1916E8}"/>
              </a:ext>
            </a:extLst>
          </p:cNvPr>
          <p:cNvSpPr txBox="1"/>
          <p:nvPr/>
        </p:nvSpPr>
        <p:spPr>
          <a:xfrm>
            <a:off x="1337029" y="221333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664870-6B63-42D0-8F14-11DB5DD34C01}"/>
              </a:ext>
            </a:extLst>
          </p:cNvPr>
          <p:cNvGrpSpPr/>
          <p:nvPr/>
        </p:nvGrpSpPr>
        <p:grpSpPr>
          <a:xfrm>
            <a:off x="1437351" y="3927647"/>
            <a:ext cx="7200000" cy="1080000"/>
            <a:chOff x="1437351" y="3508484"/>
            <a:chExt cx="7200000" cy="10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4F560C-A913-4090-9959-6C383EC2884F}"/>
                </a:ext>
              </a:extLst>
            </p:cNvPr>
            <p:cNvSpPr/>
            <p:nvPr/>
          </p:nvSpPr>
          <p:spPr>
            <a:xfrm flipV="1">
              <a:off x="1437351" y="3508484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56302-C5A7-4907-ABF1-8DD9AEA874F5}"/>
                </a:ext>
              </a:extLst>
            </p:cNvPr>
            <p:cNvSpPr txBox="1"/>
            <p:nvPr/>
          </p:nvSpPr>
          <p:spPr>
            <a:xfrm>
              <a:off x="2254811" y="4062489"/>
              <a:ext cx="61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 Access Terminology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C455A-AC74-479B-AE4B-995389E7560F}"/>
              </a:ext>
            </a:extLst>
          </p:cNvPr>
          <p:cNvSpPr txBox="1"/>
          <p:nvPr/>
        </p:nvSpPr>
        <p:spPr>
          <a:xfrm>
            <a:off x="1366405" y="3602718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EF9E77-574A-472A-9033-74F762D0FFFE}"/>
              </a:ext>
            </a:extLst>
          </p:cNvPr>
          <p:cNvGrpSpPr/>
          <p:nvPr/>
        </p:nvGrpSpPr>
        <p:grpSpPr>
          <a:xfrm>
            <a:off x="1437351" y="5271460"/>
            <a:ext cx="7200000" cy="1080000"/>
            <a:chOff x="1437351" y="4595185"/>
            <a:chExt cx="7200000" cy="108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05014D-DEA7-40C6-8F42-75D6E870D921}"/>
                </a:ext>
              </a:extLst>
            </p:cNvPr>
            <p:cNvSpPr/>
            <p:nvPr/>
          </p:nvSpPr>
          <p:spPr>
            <a:xfrm flipV="1">
              <a:off x="1437351" y="4595185"/>
              <a:ext cx="7200000" cy="1080000"/>
            </a:xfrm>
            <a:custGeom>
              <a:avLst/>
              <a:gdLst>
                <a:gd name="connsiteX0" fmla="*/ 314185 w 3126929"/>
                <a:gd name="connsiteY0" fmla="*/ 0 h 727424"/>
                <a:gd name="connsiteX1" fmla="*/ 3126929 w 3126929"/>
                <a:gd name="connsiteY1" fmla="*/ 0 h 727424"/>
                <a:gd name="connsiteX2" fmla="*/ 3126929 w 3126929"/>
                <a:gd name="connsiteY2" fmla="*/ 413239 h 727424"/>
                <a:gd name="connsiteX3" fmla="*/ 314185 w 3126929"/>
                <a:gd name="connsiteY3" fmla="*/ 413239 h 727424"/>
                <a:gd name="connsiteX4" fmla="*/ 0 w 3126929"/>
                <a:gd name="connsiteY4" fmla="*/ 727424 h 727424"/>
                <a:gd name="connsiteX5" fmla="*/ 0 w 3126929"/>
                <a:gd name="connsiteY5" fmla="*/ 314185 h 727424"/>
                <a:gd name="connsiteX6" fmla="*/ 314185 w 3126929"/>
                <a:gd name="connsiteY6" fmla="*/ 0 h 72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6929" h="727424">
                  <a:moveTo>
                    <a:pt x="314185" y="0"/>
                  </a:moveTo>
                  <a:lnTo>
                    <a:pt x="3126929" y="0"/>
                  </a:lnTo>
                  <a:lnTo>
                    <a:pt x="3126929" y="413239"/>
                  </a:lnTo>
                  <a:lnTo>
                    <a:pt x="314185" y="413239"/>
                  </a:lnTo>
                  <a:cubicBezTo>
                    <a:pt x="140665" y="413239"/>
                    <a:pt x="0" y="553904"/>
                    <a:pt x="0" y="727424"/>
                  </a:cubicBezTo>
                  <a:lnTo>
                    <a:pt x="0" y="314185"/>
                  </a:lnTo>
                  <a:cubicBezTo>
                    <a:pt x="0" y="140665"/>
                    <a:pt x="140665" y="0"/>
                    <a:pt x="314185" y="0"/>
                  </a:cubicBez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8858D-92CA-4C6D-B72C-30113CF40202}"/>
                </a:ext>
              </a:extLst>
            </p:cNvPr>
            <p:cNvSpPr txBox="1"/>
            <p:nvPr/>
          </p:nvSpPr>
          <p:spPr>
            <a:xfrm>
              <a:off x="2254811" y="5145669"/>
              <a:ext cx="61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Access Objects and the 3 tier layers of database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E5BF2B6-2249-4492-AB84-85AC37DCD3F6}"/>
              </a:ext>
            </a:extLst>
          </p:cNvPr>
          <p:cNvSpPr txBox="1"/>
          <p:nvPr/>
        </p:nvSpPr>
        <p:spPr>
          <a:xfrm>
            <a:off x="1337029" y="4992103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F337C-E9DD-5BB7-A57A-A5B98F1D4D90}"/>
              </a:ext>
            </a:extLst>
          </p:cNvPr>
          <p:cNvGrpSpPr/>
          <p:nvPr/>
        </p:nvGrpSpPr>
        <p:grpSpPr>
          <a:xfrm>
            <a:off x="8151095" y="218152"/>
            <a:ext cx="3845427" cy="686723"/>
            <a:chOff x="8151095" y="218152"/>
            <a:chExt cx="3845427" cy="6867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0D02C9-9DA4-FCBE-F68F-A9A1766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095" y="218152"/>
              <a:ext cx="3810478" cy="6867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1717C-465E-2436-D392-D9259C327738}"/>
                </a:ext>
              </a:extLst>
            </p:cNvPr>
            <p:cNvSpPr/>
            <p:nvPr/>
          </p:nvSpPr>
          <p:spPr>
            <a:xfrm>
              <a:off x="11942522" y="733425"/>
              <a:ext cx="54000" cy="1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DA78AECF-577E-3725-3D3F-054EF944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2E999-EC89-76D5-F3E3-A451CC0C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717305-0D16-7503-D571-9A7D9907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Lab 1B: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Creating Database from a Template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E108-D96E-73BD-69B0-A6558D562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4" y="1713751"/>
            <a:ext cx="4592560" cy="3430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F4A87-11B7-41E9-A2DB-BE45AC30E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779895"/>
            <a:ext cx="4446682" cy="331427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EE45B0-2DB1-3699-0B20-64897EFD7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09" y="4391460"/>
            <a:ext cx="3978351" cy="20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close-up of a login box&#10;&#10;Description automatically generated with low confidence">
            <a:extLst>
              <a:ext uri="{FF2B5EF4-FFF2-40B4-BE49-F238E27FC236}">
                <a16:creationId xmlns:a16="http://schemas.microsoft.com/office/drawing/2014/main" id="{54319A89-8F3A-59DC-162B-3F9B37221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74" y="1472607"/>
            <a:ext cx="5525328" cy="999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27EE0-8143-2B5E-F865-7D17B1D3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6" y="3142622"/>
            <a:ext cx="4847311" cy="275576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5EB287-A16E-FA3E-3D76-7D8AACAA6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75" y="3591992"/>
            <a:ext cx="5681357" cy="13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035D01-9BA2-4E46-DFA5-B08812BC8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19" y="1970712"/>
            <a:ext cx="5089790" cy="2571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FB938-78F5-6662-D698-26854881B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57" y="2581274"/>
            <a:ext cx="4571390" cy="35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1E6F8-8A06-422B-D700-164A7DE126D8}"/>
              </a:ext>
            </a:extLst>
          </p:cNvPr>
          <p:cNvGrpSpPr/>
          <p:nvPr/>
        </p:nvGrpSpPr>
        <p:grpSpPr>
          <a:xfrm>
            <a:off x="1963070" y="2017581"/>
            <a:ext cx="8145571" cy="3910946"/>
            <a:chOff x="0" y="0"/>
            <a:chExt cx="5814060" cy="1818005"/>
          </a:xfrm>
        </p:grpSpPr>
        <p:pic>
          <p:nvPicPr>
            <p:cNvPr id="4" name="Picture 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4CEF00C2-78D5-6EAE-92EE-47F9EE59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814060" cy="181800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28558F-804C-46B6-696F-CE96A5AE643C}"/>
                </a:ext>
              </a:extLst>
            </p:cNvPr>
            <p:cNvSpPr/>
            <p:nvPr/>
          </p:nvSpPr>
          <p:spPr>
            <a:xfrm>
              <a:off x="5225316" y="806597"/>
              <a:ext cx="586652" cy="7552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B1C64A-9076-3543-2CF6-55F47D699BB6}"/>
                </a:ext>
              </a:extLst>
            </p:cNvPr>
            <p:cNvSpPr/>
            <p:nvPr/>
          </p:nvSpPr>
          <p:spPr>
            <a:xfrm>
              <a:off x="1257960" y="813975"/>
              <a:ext cx="1619470" cy="7470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BE7617-8547-B4E7-E23F-296778E0711D}"/>
                </a:ext>
              </a:extLst>
            </p:cNvPr>
            <p:cNvSpPr/>
            <p:nvPr/>
          </p:nvSpPr>
          <p:spPr>
            <a:xfrm>
              <a:off x="517983" y="660694"/>
              <a:ext cx="1392192" cy="136991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EDB3D-BE16-0DA4-212E-14DC5BA3E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20" y="1530046"/>
            <a:ext cx="5463010" cy="4501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C7721-C213-8EC6-155C-E99AFB336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46" y="1454739"/>
            <a:ext cx="477876" cy="45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999DC-0925-2FDB-7728-573E6B802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7" y="1228480"/>
            <a:ext cx="2961788" cy="31325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05FD49-6066-3ED3-43C2-2E8EFD5483C1}"/>
              </a:ext>
            </a:extLst>
          </p:cNvPr>
          <p:cNvGrpSpPr/>
          <p:nvPr/>
        </p:nvGrpSpPr>
        <p:grpSpPr>
          <a:xfrm>
            <a:off x="4403653" y="1180750"/>
            <a:ext cx="2674165" cy="3882690"/>
            <a:chOff x="0" y="0"/>
            <a:chExt cx="982980" cy="1572895"/>
          </a:xfrm>
        </p:grpSpPr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7DFBDD2-CF49-9356-2B07-ABCB7EE4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82980" cy="15728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00413C-5A7F-F504-721E-5208951FAEFF}"/>
                </a:ext>
              </a:extLst>
            </p:cNvPr>
            <p:cNvSpPr/>
            <p:nvPr/>
          </p:nvSpPr>
          <p:spPr>
            <a:xfrm>
              <a:off x="84569" y="327704"/>
              <a:ext cx="464820" cy="100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D303FD-866F-422F-A565-4F0618CF9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198" y="2599711"/>
            <a:ext cx="2841144" cy="29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A62158-BB16-5893-6A2C-1C6A89F6C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7" y="1258933"/>
            <a:ext cx="1662549" cy="4961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A0302-6159-FAF2-1784-615168246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05" y="1470167"/>
            <a:ext cx="4715978" cy="291691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500B4F-9195-7232-40A2-3430C2A42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832" y="4878844"/>
            <a:ext cx="3960700" cy="12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4E72B-BC83-73AE-B3C6-433956EE0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" y="1097487"/>
            <a:ext cx="3136025" cy="195465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A856B3-DD51-B422-70F0-A13D2C18A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26" y="1284416"/>
            <a:ext cx="4743117" cy="322352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A60633-C4CC-E388-3A62-DDDF06237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2" y="3429000"/>
            <a:ext cx="3586198" cy="21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D9A90-6634-6CC3-37AB-E1F3199C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61" y="1501730"/>
            <a:ext cx="4218128" cy="287935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64EE60-797E-352A-D91D-ECE44B14F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4390"/>
            <a:ext cx="4218128" cy="36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F844-CB1D-1297-E330-8015E926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What is Microsoft Access?</a:t>
            </a:r>
          </a:p>
        </p:txBody>
      </p:sp>
      <p:pic>
        <p:nvPicPr>
          <p:cNvPr id="1026" name="Picture 2" descr="What is Microsoft Access? An Introductory Guide | Simplilearn">
            <a:extLst>
              <a:ext uri="{FF2B5EF4-FFF2-40B4-BE49-F238E27FC236}">
                <a16:creationId xmlns:a16="http://schemas.microsoft.com/office/drawing/2014/main" id="{3860BCCB-AFC9-AF1B-8098-A2953166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60" y="1690688"/>
            <a:ext cx="80772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C4647A-DD31-483A-C22E-7611A7BA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7" y="1327623"/>
            <a:ext cx="4096044" cy="25909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65CA83-CF5E-A8A2-010B-A5DA8FD6C4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18" y="1327623"/>
            <a:ext cx="5486239" cy="50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8B34E7-2318-480C-8E78-5992F09F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" y="2197674"/>
            <a:ext cx="3576303" cy="190595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349D32E-97D0-7944-0435-4151F9DC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33" y="874505"/>
            <a:ext cx="7416649" cy="121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B98BD-267F-6FCD-32A1-23A63E71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67" y="3519968"/>
            <a:ext cx="6563684" cy="27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CCAF5-441C-EDF6-5B25-ABB1677A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33" y="829890"/>
            <a:ext cx="5204286" cy="32265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36EF8E-645D-9CC0-C439-E2970A9F5A95}"/>
              </a:ext>
            </a:extLst>
          </p:cNvPr>
          <p:cNvGrpSpPr/>
          <p:nvPr/>
        </p:nvGrpSpPr>
        <p:grpSpPr>
          <a:xfrm>
            <a:off x="402969" y="4212077"/>
            <a:ext cx="5346078" cy="1687533"/>
            <a:chOff x="0" y="0"/>
            <a:chExt cx="4777740" cy="1286510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1FEBA456-77EC-26E0-FE57-6BF009F5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777740" cy="12865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A60435-193A-2D54-6181-BE0BCC95EFE8}"/>
                </a:ext>
              </a:extLst>
            </p:cNvPr>
            <p:cNvSpPr/>
            <p:nvPr/>
          </p:nvSpPr>
          <p:spPr>
            <a:xfrm>
              <a:off x="4061254" y="189470"/>
              <a:ext cx="321276" cy="4036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38E4A2-2E8E-2238-67C6-70B194966C84}"/>
                </a:ext>
              </a:extLst>
            </p:cNvPr>
            <p:cNvSpPr/>
            <p:nvPr/>
          </p:nvSpPr>
          <p:spPr>
            <a:xfrm>
              <a:off x="3048000" y="107091"/>
              <a:ext cx="963827" cy="51074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FC62C7-797D-E3CA-2F44-864B2663A961}"/>
                </a:ext>
              </a:extLst>
            </p:cNvPr>
            <p:cNvSpPr/>
            <p:nvPr/>
          </p:nvSpPr>
          <p:spPr>
            <a:xfrm>
              <a:off x="41189" y="164756"/>
              <a:ext cx="1070919" cy="45287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1B4D3C-A5A2-2BD5-EB5D-794CD5B5B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87" y="1747966"/>
            <a:ext cx="6309085" cy="36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E6BCD6-B43B-9B3D-2C9E-5E91CA026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4" y="1656397"/>
            <a:ext cx="3588748" cy="250362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4F2BD6-63A1-429D-7FAC-BC127D36A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957" y="2666424"/>
            <a:ext cx="6141833" cy="27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2EC88F-732D-190F-4CB0-647D39E3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5" y="1652812"/>
            <a:ext cx="7380932" cy="16837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C0BA73-AD1B-5F76-5460-26C70AC23808}"/>
              </a:ext>
            </a:extLst>
          </p:cNvPr>
          <p:cNvGrpSpPr/>
          <p:nvPr/>
        </p:nvGrpSpPr>
        <p:grpSpPr>
          <a:xfrm>
            <a:off x="2989040" y="3860893"/>
            <a:ext cx="7691930" cy="2598271"/>
            <a:chOff x="0" y="0"/>
            <a:chExt cx="5486400" cy="1837038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0288A7-C86A-11F6-7446-0ED072D8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86400" cy="180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9FFED5-5FAB-7CE1-2BD1-CDDD66AF0AB3}"/>
                </a:ext>
              </a:extLst>
            </p:cNvPr>
            <p:cNvSpPr/>
            <p:nvPr/>
          </p:nvSpPr>
          <p:spPr>
            <a:xfrm>
              <a:off x="4959178" y="1639330"/>
              <a:ext cx="502508" cy="1977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9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4159-739E-C156-FEEB-D5A765D13C6E}"/>
              </a:ext>
            </a:extLst>
          </p:cNvPr>
          <p:cNvSpPr/>
          <p:nvPr/>
        </p:nvSpPr>
        <p:spPr>
          <a:xfrm>
            <a:off x="811724" y="370641"/>
            <a:ext cx="1980115" cy="67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Lab 1B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D03015-ADE3-9516-C409-3E7E3DCEC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80" y="416969"/>
            <a:ext cx="3132328" cy="126695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B3329F-0B75-58ED-FE45-6F30BB469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71" y="2028207"/>
            <a:ext cx="6003675" cy="37793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F66250-2AFF-3A6F-D952-938707FFE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4" y="2171874"/>
            <a:ext cx="1541921" cy="39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10C0F-176C-DBFF-CBEE-BD76B1DAAC3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6600" b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Some Access Terminology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6F383-5928-3D9C-EB4A-DDA7EB1B6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40" y="419896"/>
            <a:ext cx="8220953" cy="33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2F37F-2F54-D34E-8748-40221EF2A61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3600" b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Access Objects and the 3 tier layers of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CD31D-7B57-D278-0831-CF40CD64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32" y="330741"/>
            <a:ext cx="8448169" cy="46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659DA-C7BF-BD4C-F9F9-5A2F7FF3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C9D5AC-1D74-A954-41EB-E0148E2E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ing Overview - WRAP Compliance">
            <a:extLst>
              <a:ext uri="{FF2B5EF4-FFF2-40B4-BE49-F238E27FC236}">
                <a16:creationId xmlns:a16="http://schemas.microsoft.com/office/drawing/2014/main" id="{167488B7-59A1-35E9-EDF9-4840C5FB9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" b="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0213-52F5-A66C-6EA3-70EEDCA2A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30796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C2B1189-B9CF-390C-5B09-20AB2B7B2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BCC29A-888C-F31B-C3AF-6B86C828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Task: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Be a RDMS for 10 minutes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922D3A0-C55E-B365-82CA-42E1105A8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C6065-C386-DCF0-8527-46B9DC5B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12" y="2055420"/>
            <a:ext cx="5998173" cy="3201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91878-5CFE-FBC9-34F1-5DC460737DF9}"/>
              </a:ext>
            </a:extLst>
          </p:cNvPr>
          <p:cNvSpPr txBox="1"/>
          <p:nvPr/>
        </p:nvSpPr>
        <p:spPr>
          <a:xfrm>
            <a:off x="914188" y="635713"/>
            <a:ext cx="78016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Microsoft Access is a database management system (DBMS) from Microsoft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99EA5-2203-11BB-97FA-B296B1D0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26" y="5256440"/>
            <a:ext cx="4724438" cy="1308500"/>
          </a:xfrm>
          <a:prstGeom prst="rect">
            <a:avLst/>
          </a:prstGeom>
        </p:spPr>
      </p:pic>
      <p:pic>
        <p:nvPicPr>
          <p:cNvPr id="14" name="Picture 13" descr="Microsoft Access - Wikipedia">
            <a:extLst>
              <a:ext uri="{FF2B5EF4-FFF2-40B4-BE49-F238E27FC236}">
                <a16:creationId xmlns:a16="http://schemas.microsoft.com/office/drawing/2014/main" id="{18BDD40B-C5BD-81FA-6A38-14C4065CC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73" y="4477191"/>
            <a:ext cx="2077010" cy="1943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7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9E39-373F-9C0A-F42F-8DC9FAE7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2 : Be A RDBMS for 10 Minutes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4A04-589A-EBDB-0E51-E5C382C22F1F}"/>
              </a:ext>
            </a:extLst>
          </p:cNvPr>
          <p:cNvGrpSpPr/>
          <p:nvPr/>
        </p:nvGrpSpPr>
        <p:grpSpPr>
          <a:xfrm>
            <a:off x="6248400" y="806824"/>
            <a:ext cx="4733925" cy="4651001"/>
            <a:chOff x="6248400" y="806824"/>
            <a:chExt cx="4733925" cy="4651001"/>
          </a:xfrm>
        </p:grpSpPr>
        <p:pic>
          <p:nvPicPr>
            <p:cNvPr id="6146" name="Picture 2" descr="456 Dbms Images, Stock Photos &amp; Vectors | Shutterstock">
              <a:extLst>
                <a:ext uri="{FF2B5EF4-FFF2-40B4-BE49-F238E27FC236}">
                  <a16:creationId xmlns:a16="http://schemas.microsoft.com/office/drawing/2014/main" id="{9946BF35-9614-9AE8-A21A-0652AB21E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3200" y="806824"/>
              <a:ext cx="4245662" cy="457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7DA7-5F5B-3A72-2BA0-DE260BBF3B95}"/>
                </a:ext>
              </a:extLst>
            </p:cNvPr>
            <p:cNvSpPr/>
            <p:nvPr/>
          </p:nvSpPr>
          <p:spPr>
            <a:xfrm>
              <a:off x="6248400" y="4772025"/>
              <a:ext cx="473392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8B15-BF04-1933-3DE7-E9DAE059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52" y="559636"/>
            <a:ext cx="4135830" cy="14941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Job : We need to record Employees Data </a:t>
            </a:r>
          </a:p>
        </p:txBody>
      </p:sp>
    </p:spTree>
    <p:extLst>
      <p:ext uri="{BB962C8B-B14F-4D97-AF65-F5344CB8AC3E}">
        <p14:creationId xmlns:p14="http://schemas.microsoft.com/office/powerpoint/2010/main" val="44351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0C5AE-0BA5-DA0C-B2EA-5A85B539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64" y="208751"/>
            <a:ext cx="6115904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65495-1582-91B2-1BC2-2B1B59D8D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90" y="623353"/>
            <a:ext cx="6001588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82F4C-B91F-635D-0991-D5CEB234B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384" y="1080617"/>
            <a:ext cx="5963482" cy="2086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493517-472F-FCB8-54E9-B369C19A9DE3}"/>
              </a:ext>
            </a:extLst>
          </p:cNvPr>
          <p:cNvGrpSpPr/>
          <p:nvPr/>
        </p:nvGrpSpPr>
        <p:grpSpPr>
          <a:xfrm>
            <a:off x="78991" y="0"/>
            <a:ext cx="4104008" cy="3772006"/>
            <a:chOff x="316813" y="3630168"/>
            <a:chExt cx="4104008" cy="3772006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7AB6F450-C14B-2D2E-B223-5270E551F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24F1C8-41B0-C768-7E0E-36561C1D86E9}"/>
                </a:ext>
              </a:extLst>
            </p:cNvPr>
            <p:cNvSpPr/>
            <p:nvPr/>
          </p:nvSpPr>
          <p:spPr>
            <a:xfrm>
              <a:off x="316813" y="6386511"/>
              <a:ext cx="410400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6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khbar MT" pitchFamily="2" charset="-78"/>
                </a:rPr>
                <a:t>بيانات سعيد فوزى </a:t>
              </a:r>
              <a:endPara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khbar MT" pitchFamily="2" charset="-78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EE4D4-3176-289E-B56C-EADAA7F14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158" y="4018081"/>
            <a:ext cx="10414768" cy="2086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93EDB4-AA97-FC69-A66A-B380A2146DFF}"/>
              </a:ext>
            </a:extLst>
          </p:cNvPr>
          <p:cNvSpPr/>
          <p:nvPr/>
        </p:nvSpPr>
        <p:spPr>
          <a:xfrm>
            <a:off x="3260551" y="-682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6165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9659FC-689D-39D8-87EF-86B9B576E070}"/>
              </a:ext>
            </a:extLst>
          </p:cNvPr>
          <p:cNvSpPr/>
          <p:nvPr/>
        </p:nvSpPr>
        <p:spPr>
          <a:xfrm>
            <a:off x="2701344" y="566557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1634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  <p:pic>
        <p:nvPicPr>
          <p:cNvPr id="22" name="OK">
            <a:hlinkClick r:id="" action="ppaction://media"/>
            <a:extLst>
              <a:ext uri="{FF2B5EF4-FFF2-40B4-BE49-F238E27FC236}">
                <a16:creationId xmlns:a16="http://schemas.microsoft.com/office/drawing/2014/main" id="{22E90847-8716-75CC-4C3F-99D11F0B0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6450" y="4275212"/>
            <a:ext cx="2181225" cy="163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5D151-61ED-EBF5-F3D4-38AB1EF3F564}"/>
              </a:ext>
            </a:extLst>
          </p:cNvPr>
          <p:cNvSpPr/>
          <p:nvPr/>
        </p:nvSpPr>
        <p:spPr>
          <a:xfrm>
            <a:off x="2701344" y="557592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45637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219" y="3362290"/>
            <a:ext cx="7602011" cy="495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0B30F-72C0-9078-489F-B81C8BD24F58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45304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513" y="3429000"/>
            <a:ext cx="10339987" cy="673783"/>
          </a:xfrm>
          <a:prstGeom prst="rect">
            <a:avLst/>
          </a:prstGeom>
        </p:spPr>
      </p:pic>
      <p:pic>
        <p:nvPicPr>
          <p:cNvPr id="2050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9F2476B5-A187-8323-66E0-588030A8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41" y="3373026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D16117-E630-1442-80E6-C7D90DA5BA32}"/>
              </a:ext>
            </a:extLst>
          </p:cNvPr>
          <p:cNvSpPr/>
          <p:nvPr/>
        </p:nvSpPr>
        <p:spPr>
          <a:xfrm>
            <a:off x="2299788" y="43208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014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7" name="whoosh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01" y="3429000"/>
            <a:ext cx="7325747" cy="362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49F691-7893-49F7-8AF2-F17568318A5D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0031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039" y="3429000"/>
            <a:ext cx="9252271" cy="457200"/>
          </a:xfrm>
          <a:prstGeom prst="rect">
            <a:avLst/>
          </a:prstGeom>
        </p:spPr>
      </p:pic>
      <p:pic>
        <p:nvPicPr>
          <p:cNvPr id="2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43AC4491-8424-118A-5376-FBFF95B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35" y="3305320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08CFB-48F7-0222-AE6A-D71C85FF89D5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411711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7" name="whoosh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5EAA0-9589-A3F5-8010-F04CB29D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01" y="3346939"/>
            <a:ext cx="7325747" cy="419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48135E-4965-F401-93E2-5AAF36CE9B3C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2856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60E43-F88A-3498-E173-AE7983452221}"/>
              </a:ext>
            </a:extLst>
          </p:cNvPr>
          <p:cNvGrpSpPr/>
          <p:nvPr/>
        </p:nvGrpSpPr>
        <p:grpSpPr>
          <a:xfrm>
            <a:off x="0" y="202676"/>
            <a:ext cx="12174373" cy="6655324"/>
            <a:chOff x="0" y="202676"/>
            <a:chExt cx="12174373" cy="6655324"/>
          </a:xfrm>
        </p:grpSpPr>
        <p:pic>
          <p:nvPicPr>
            <p:cNvPr id="1026" name="Picture 2" descr="MARKETING ,,,,التسويق ،،،،المجتمع">
              <a:extLst>
                <a:ext uri="{FF2B5EF4-FFF2-40B4-BE49-F238E27FC236}">
                  <a16:creationId xmlns:a16="http://schemas.microsoft.com/office/drawing/2014/main" id="{7F2D073F-6AD0-B12A-51A9-4BDFB694E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676"/>
              <a:ext cx="12174373" cy="665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8AC2DF-1D2D-0C37-AF3C-0342C4B6D776}"/>
                </a:ext>
              </a:extLst>
            </p:cNvPr>
            <p:cNvSpPr/>
            <p:nvPr/>
          </p:nvSpPr>
          <p:spPr>
            <a:xfrm>
              <a:off x="9852212" y="6221412"/>
              <a:ext cx="2322161" cy="636588"/>
            </a:xfrm>
            <a:prstGeom prst="rect">
              <a:avLst/>
            </a:prstGeom>
            <a:solidFill>
              <a:srgbClr val="D8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1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E14B2E1-01EF-5098-5C69-0939712CCF44}"/>
              </a:ext>
            </a:extLst>
          </p:cNvPr>
          <p:cNvGrpSpPr/>
          <p:nvPr/>
        </p:nvGrpSpPr>
        <p:grpSpPr>
          <a:xfrm>
            <a:off x="112646" y="1483723"/>
            <a:ext cx="3311872" cy="2482150"/>
            <a:chOff x="112646" y="1483723"/>
            <a:chExt cx="3311872" cy="24821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E8394-2863-37E1-0735-71DF7F6DF4BB}"/>
                </a:ext>
              </a:extLst>
            </p:cNvPr>
            <p:cNvSpPr txBox="1"/>
            <p:nvPr/>
          </p:nvSpPr>
          <p:spPr>
            <a:xfrm>
              <a:off x="112646" y="3596541"/>
              <a:ext cx="331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Microsoft Access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 combines :</a:t>
              </a:r>
            </a:p>
          </p:txBody>
        </p:sp>
        <p:pic>
          <p:nvPicPr>
            <p:cNvPr id="21" name="Picture 20" descr="Microsoft Access - Wikipedia">
              <a:extLst>
                <a:ext uri="{FF2B5EF4-FFF2-40B4-BE49-F238E27FC236}">
                  <a16:creationId xmlns:a16="http://schemas.microsoft.com/office/drawing/2014/main" id="{DE0170EB-52A3-9753-7CFC-342ACFEEC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15" y="1483723"/>
              <a:ext cx="2077010" cy="1943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4BB826-F71A-6EAD-E756-069A0C53E04F}"/>
              </a:ext>
            </a:extLst>
          </p:cNvPr>
          <p:cNvGrpSpPr/>
          <p:nvPr/>
        </p:nvGrpSpPr>
        <p:grpSpPr>
          <a:xfrm>
            <a:off x="5997387" y="3790008"/>
            <a:ext cx="5383400" cy="3067992"/>
            <a:chOff x="5997387" y="3790008"/>
            <a:chExt cx="5383400" cy="3067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588A23-AB4B-1F01-0804-AB268214C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580" y="4034657"/>
              <a:ext cx="1489270" cy="231397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510ED0-6022-1294-352F-2008E90B4724}"/>
                </a:ext>
              </a:extLst>
            </p:cNvPr>
            <p:cNvSpPr txBox="1"/>
            <p:nvPr/>
          </p:nvSpPr>
          <p:spPr>
            <a:xfrm>
              <a:off x="6428778" y="6346708"/>
              <a:ext cx="49520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Relational Access Database Engine (ACE) 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8AF067-F3FD-AC60-D060-1FC2A5F1710B}"/>
                </a:ext>
              </a:extLst>
            </p:cNvPr>
            <p:cNvSpPr/>
            <p:nvPr/>
          </p:nvSpPr>
          <p:spPr>
            <a:xfrm>
              <a:off x="5997387" y="3790008"/>
              <a:ext cx="4802884" cy="3067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50DD5D-F01B-91E0-BFD3-4E0186617AE8}"/>
              </a:ext>
            </a:extLst>
          </p:cNvPr>
          <p:cNvGrpSpPr/>
          <p:nvPr/>
        </p:nvGrpSpPr>
        <p:grpSpPr>
          <a:xfrm>
            <a:off x="4955377" y="1967417"/>
            <a:ext cx="6644952" cy="1744286"/>
            <a:chOff x="5000201" y="1682876"/>
            <a:chExt cx="6644952" cy="17442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260C42-F109-A536-841F-E56D05595CEE}"/>
                </a:ext>
              </a:extLst>
            </p:cNvPr>
            <p:cNvGrpSpPr/>
            <p:nvPr/>
          </p:nvGrpSpPr>
          <p:grpSpPr>
            <a:xfrm>
              <a:off x="5567083" y="1973387"/>
              <a:ext cx="5455117" cy="1340047"/>
              <a:chOff x="4349649" y="1812919"/>
              <a:chExt cx="7031139" cy="16160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19F4A4-22B6-F20F-40F5-A6FFF41C2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231" y="1812919"/>
                <a:ext cx="2668557" cy="161608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46FADBD-C309-4261-282F-6AED54A06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9649" y="1812919"/>
                <a:ext cx="4239217" cy="93358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D0F906-6B7D-5315-A68B-D1F8CF868D4C}"/>
                </a:ext>
              </a:extLst>
            </p:cNvPr>
            <p:cNvSpPr txBox="1"/>
            <p:nvPr/>
          </p:nvSpPr>
          <p:spPr>
            <a:xfrm>
              <a:off x="5830592" y="2854749"/>
              <a:ext cx="3370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 graphical user interface 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756357A-FFD3-ED64-9C36-39A43F23A429}"/>
                </a:ext>
              </a:extLst>
            </p:cNvPr>
            <p:cNvSpPr/>
            <p:nvPr/>
          </p:nvSpPr>
          <p:spPr>
            <a:xfrm>
              <a:off x="5000201" y="1682876"/>
              <a:ext cx="6644952" cy="17442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A33FF-316B-7346-0B4D-15A3B6A99819}"/>
              </a:ext>
            </a:extLst>
          </p:cNvPr>
          <p:cNvGrpSpPr/>
          <p:nvPr/>
        </p:nvGrpSpPr>
        <p:grpSpPr>
          <a:xfrm>
            <a:off x="3819981" y="190630"/>
            <a:ext cx="8247529" cy="1645707"/>
            <a:chOff x="3921581" y="163751"/>
            <a:chExt cx="8247529" cy="16457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3C5976-4463-F2B3-3AA4-901CFD2BCE15}"/>
                </a:ext>
              </a:extLst>
            </p:cNvPr>
            <p:cNvGrpSpPr/>
            <p:nvPr/>
          </p:nvGrpSpPr>
          <p:grpSpPr>
            <a:xfrm>
              <a:off x="4142140" y="250163"/>
              <a:ext cx="7806409" cy="1458830"/>
              <a:chOff x="3979376" y="279049"/>
              <a:chExt cx="7806409" cy="145883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80A0DC6-B0B2-9A61-72A4-C8DBE0C2A750}"/>
                  </a:ext>
                </a:extLst>
              </p:cNvPr>
              <p:cNvGrpSpPr/>
              <p:nvPr/>
            </p:nvGrpSpPr>
            <p:grpSpPr>
              <a:xfrm>
                <a:off x="3979376" y="279049"/>
                <a:ext cx="7806409" cy="1340047"/>
                <a:chOff x="3697742" y="163383"/>
                <a:chExt cx="7806409" cy="1340047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0DE5CB3-39EA-8E5F-306F-9036C8A35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88866" y="163383"/>
                  <a:ext cx="2915285" cy="13400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812C787-DDDD-66C1-C91B-B8940D053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742" y="549862"/>
                  <a:ext cx="4891124" cy="567087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6659D8-3E96-26DE-AF3B-4A5D380CBFE9}"/>
                  </a:ext>
                </a:extLst>
              </p:cNvPr>
              <p:cNvSpPr txBox="1"/>
              <p:nvPr/>
            </p:nvSpPr>
            <p:spPr>
              <a:xfrm>
                <a:off x="4955779" y="1368547"/>
                <a:ext cx="3698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software-development tools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E548650-7252-91E6-394A-606B538CBFEA}"/>
                </a:ext>
              </a:extLst>
            </p:cNvPr>
            <p:cNvSpPr/>
            <p:nvPr/>
          </p:nvSpPr>
          <p:spPr>
            <a:xfrm>
              <a:off x="3921581" y="163751"/>
              <a:ext cx="8247529" cy="164570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4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4734F-D5B9-353B-94CE-C4FF6E84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220" y="224473"/>
            <a:ext cx="7392432" cy="3305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AD3FD1-261A-2ADF-CF5F-A67C0A7C3B71}"/>
              </a:ext>
            </a:extLst>
          </p:cNvPr>
          <p:cNvGrpSpPr/>
          <p:nvPr/>
        </p:nvGrpSpPr>
        <p:grpSpPr>
          <a:xfrm>
            <a:off x="252369" y="0"/>
            <a:ext cx="2309885" cy="3936831"/>
            <a:chOff x="490191" y="3630168"/>
            <a:chExt cx="2309885" cy="3936831"/>
          </a:xfrm>
        </p:grpSpPr>
        <p:pic>
          <p:nvPicPr>
            <p:cNvPr id="7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375430F6-9852-CA41-3846-69E019F0E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6A9C60-B7E8-49C1-A784-BDAC4386B31A}"/>
                </a:ext>
              </a:extLst>
            </p:cNvPr>
            <p:cNvSpPr/>
            <p:nvPr/>
          </p:nvSpPr>
          <p:spPr>
            <a:xfrm>
              <a:off x="490191" y="6551336"/>
              <a:ext cx="229261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6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Akhbar MT" pitchFamily="2" charset="-78"/>
                </a:rPr>
                <a:t>الإسكندرية</a:t>
              </a:r>
              <a:endPara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A6371F-0A6B-4A4C-D05C-8CB1F5C4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108" y="4225249"/>
            <a:ext cx="8925890" cy="14135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A452D-2B92-7F08-4849-BB57DB123471}"/>
              </a:ext>
            </a:extLst>
          </p:cNvPr>
          <p:cNvGrpSpPr/>
          <p:nvPr/>
        </p:nvGrpSpPr>
        <p:grpSpPr>
          <a:xfrm>
            <a:off x="6451023" y="3070305"/>
            <a:ext cx="1444092" cy="560223"/>
            <a:chOff x="6783532" y="3035808"/>
            <a:chExt cx="1444092" cy="560223"/>
          </a:xfrm>
        </p:grpSpPr>
        <p:pic>
          <p:nvPicPr>
            <p:cNvPr id="3074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894E3720-902F-771C-D686-D6E56FAC0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20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6CE78CFD-C344-6DA6-4097-CFCDB675C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532" y="3055127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A74D1689-05D3-7ABF-22B2-88002C99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126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24DCB-2AC1-DD69-287B-8293E1E3CA68}"/>
              </a:ext>
            </a:extLst>
          </p:cNvPr>
          <p:cNvGrpSpPr/>
          <p:nvPr/>
        </p:nvGrpSpPr>
        <p:grpSpPr>
          <a:xfrm>
            <a:off x="3589063" y="1389579"/>
            <a:ext cx="1586921" cy="2131096"/>
            <a:chOff x="3589063" y="1389579"/>
            <a:chExt cx="1586921" cy="213109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31CD0C-BAD3-A87C-6170-4B0B15CE48CC}"/>
                </a:ext>
              </a:extLst>
            </p:cNvPr>
            <p:cNvSpPr/>
            <p:nvPr/>
          </p:nvSpPr>
          <p:spPr>
            <a:xfrm>
              <a:off x="3589479" y="3039640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3F6CD8-D911-65E6-A8BF-AC8597916C98}"/>
                </a:ext>
              </a:extLst>
            </p:cNvPr>
            <p:cNvSpPr/>
            <p:nvPr/>
          </p:nvSpPr>
          <p:spPr>
            <a:xfrm>
              <a:off x="3589063" y="2414396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175B17-91B5-CD64-1D31-8897E7B284C4}"/>
                </a:ext>
              </a:extLst>
            </p:cNvPr>
            <p:cNvSpPr/>
            <p:nvPr/>
          </p:nvSpPr>
          <p:spPr>
            <a:xfrm>
              <a:off x="3589063" y="1389579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55D4C-E7E0-26D9-A6D9-DB77C0074E76}"/>
              </a:ext>
            </a:extLst>
          </p:cNvPr>
          <p:cNvGrpSpPr/>
          <p:nvPr/>
        </p:nvGrpSpPr>
        <p:grpSpPr>
          <a:xfrm>
            <a:off x="3870743" y="3984456"/>
            <a:ext cx="5965984" cy="2410804"/>
            <a:chOff x="3870743" y="3984456"/>
            <a:chExt cx="5965984" cy="2410804"/>
          </a:xfrm>
        </p:grpSpPr>
        <p:pic>
          <p:nvPicPr>
            <p:cNvPr id="3076" name="Picture 4" descr="There is always a solution! - Art Of Management">
              <a:extLst>
                <a:ext uri="{FF2B5EF4-FFF2-40B4-BE49-F238E27FC236}">
                  <a16:creationId xmlns:a16="http://schemas.microsoft.com/office/drawing/2014/main" id="{71FA0567-A4C4-549F-7BD8-B7BF10260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43" y="3984457"/>
              <a:ext cx="4266124" cy="241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A32F2BCE-4AFC-ACBA-FACF-0F152B440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165" y="3984456"/>
              <a:ext cx="1792562" cy="235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CC8AA00-30A9-B2C1-1322-FA9B767C3EE7}"/>
              </a:ext>
            </a:extLst>
          </p:cNvPr>
          <p:cNvSpPr/>
          <p:nvPr/>
        </p:nvSpPr>
        <p:spPr>
          <a:xfrm>
            <a:off x="2562254" y="8697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5416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02" y="185086"/>
            <a:ext cx="1112451" cy="2538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9FE392-C4B9-D96B-8C51-20B234EE875E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41124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79" y="2892427"/>
            <a:ext cx="1112451" cy="253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9ECC2-6AD5-D7B5-78A6-1B8A6C0FD98D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ED6D1-C2FB-1ED9-A95C-59EB8DE67204}"/>
              </a:ext>
            </a:extLst>
          </p:cNvPr>
          <p:cNvGrpSpPr/>
          <p:nvPr/>
        </p:nvGrpSpPr>
        <p:grpSpPr>
          <a:xfrm>
            <a:off x="1331454" y="2184541"/>
            <a:ext cx="3301821" cy="3246786"/>
            <a:chOff x="1331454" y="2184541"/>
            <a:chExt cx="3301821" cy="3246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41994-65D0-9B97-38F4-AF5605C3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10EACB-B84C-AE16-4E5A-0990CE855A9C}"/>
                </a:ext>
              </a:extLst>
            </p:cNvPr>
            <p:cNvSpPr/>
            <p:nvPr/>
          </p:nvSpPr>
          <p:spPr>
            <a:xfrm>
              <a:off x="2319682" y="2184541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3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E80965-ACB5-AA6E-6480-1557CC671F17}"/>
              </a:ext>
            </a:extLst>
          </p:cNvPr>
          <p:cNvGrpSpPr/>
          <p:nvPr/>
        </p:nvGrpSpPr>
        <p:grpSpPr>
          <a:xfrm>
            <a:off x="2212609" y="763497"/>
            <a:ext cx="1474888" cy="3726073"/>
            <a:chOff x="9826867" y="557592"/>
            <a:chExt cx="1474888" cy="37260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D31F72-918D-3D1E-F8B3-C6CFC21AF977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07A5B6-DA13-0602-4491-A0A8BC51BD51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50490-7B9F-F94C-3E2A-4937C7115E85}"/>
              </a:ext>
            </a:extLst>
          </p:cNvPr>
          <p:cNvGrpSpPr/>
          <p:nvPr/>
        </p:nvGrpSpPr>
        <p:grpSpPr>
          <a:xfrm>
            <a:off x="1758732" y="152476"/>
            <a:ext cx="2532873" cy="2725191"/>
            <a:chOff x="9372990" y="-53429"/>
            <a:chExt cx="2532873" cy="2725191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2E3C89-BCB4-E450-E6D8-43146B51CF29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F7BC9-7366-62B2-C383-A497DEF911FD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F0748-F587-9539-2B67-822DB38B22A5}"/>
              </a:ext>
            </a:extLst>
          </p:cNvPr>
          <p:cNvGrpSpPr/>
          <p:nvPr/>
        </p:nvGrpSpPr>
        <p:grpSpPr>
          <a:xfrm>
            <a:off x="900020" y="4505752"/>
            <a:ext cx="2425536" cy="1584760"/>
            <a:chOff x="1049551" y="4283031"/>
            <a:chExt cx="2425536" cy="158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B3B258-BE39-25A5-146D-187BD4D0110A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Required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6E369D-F720-2A83-AA3E-D025DA0A1543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5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5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4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Constraints</a:t>
              </a:r>
            </a:p>
          </p:txBody>
        </p:sp>
      </p:grpSp>
      <p:pic>
        <p:nvPicPr>
          <p:cNvPr id="7" name="OK">
            <a:hlinkClick r:id="" action="ppaction://media"/>
            <a:extLst>
              <a:ext uri="{FF2B5EF4-FFF2-40B4-BE49-F238E27FC236}">
                <a16:creationId xmlns:a16="http://schemas.microsoft.com/office/drawing/2014/main" id="{A0E2F0F7-55B0-58C0-23F4-D40FD73D7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809" y="4601441"/>
            <a:ext cx="2181225" cy="16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904" y="3336377"/>
            <a:ext cx="5972221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444" y="3590397"/>
            <a:ext cx="5972220" cy="3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974" y="3345342"/>
            <a:ext cx="5972219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8354" y="4253787"/>
            <a:ext cx="10434375" cy="631978"/>
          </a:xfrm>
          <a:prstGeom prst="rect">
            <a:avLst/>
          </a:prstGeom>
        </p:spPr>
      </p:pic>
      <p:pic>
        <p:nvPicPr>
          <p:cNvPr id="7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C0B1C255-E95C-AA16-F131-9EC0DFCC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53" y="4291001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12" name="whoosh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8B65A9-F7D3-6910-5B2A-85FC6BCBB381}"/>
              </a:ext>
            </a:extLst>
          </p:cNvPr>
          <p:cNvSpPr/>
          <p:nvPr/>
        </p:nvSpPr>
        <p:spPr>
          <a:xfrm>
            <a:off x="744070" y="5643695"/>
            <a:ext cx="1942121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085AF7-525A-6EF7-D7C0-48902CD2B793}"/>
              </a:ext>
            </a:extLst>
          </p:cNvPr>
          <p:cNvSpPr/>
          <p:nvPr/>
        </p:nvSpPr>
        <p:spPr>
          <a:xfrm>
            <a:off x="439271" y="2124634"/>
            <a:ext cx="3314902" cy="6902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FD1B09D7-6CAA-6BA2-704E-86C95A48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07" y="4347743"/>
            <a:ext cx="1705400" cy="17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E1B2E8-51BC-5D4C-E850-618B76F453A7}"/>
              </a:ext>
            </a:extLst>
          </p:cNvPr>
          <p:cNvGrpSpPr/>
          <p:nvPr/>
        </p:nvGrpSpPr>
        <p:grpSpPr>
          <a:xfrm>
            <a:off x="5793307" y="1676724"/>
            <a:ext cx="5959422" cy="1667800"/>
            <a:chOff x="5793307" y="1676724"/>
            <a:chExt cx="5959422" cy="16678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14AED6B-A951-EBC7-45B0-49A561FE1D9C}"/>
                </a:ext>
              </a:extLst>
            </p:cNvPr>
            <p:cNvSpPr/>
            <p:nvPr/>
          </p:nvSpPr>
          <p:spPr>
            <a:xfrm>
              <a:off x="5793307" y="1676724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74BEEF-6D5C-725A-789B-03898198A821}"/>
                </a:ext>
              </a:extLst>
            </p:cNvPr>
            <p:cNvSpPr/>
            <p:nvPr/>
          </p:nvSpPr>
          <p:spPr>
            <a:xfrm>
              <a:off x="5793307" y="2463772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E82DA7C-7FE8-9CC9-2AF7-7357EA6CD507}"/>
                </a:ext>
              </a:extLst>
            </p:cNvPr>
            <p:cNvSpPr/>
            <p:nvPr/>
          </p:nvSpPr>
          <p:spPr>
            <a:xfrm>
              <a:off x="5793307" y="2995799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B9A5CC3-B199-FC78-85B6-6CFFF48B6F55}"/>
              </a:ext>
            </a:extLst>
          </p:cNvPr>
          <p:cNvSpPr/>
          <p:nvPr/>
        </p:nvSpPr>
        <p:spPr>
          <a:xfrm>
            <a:off x="5826418" y="5524539"/>
            <a:ext cx="604973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no Orphans</a:t>
            </a:r>
          </a:p>
        </p:txBody>
      </p:sp>
    </p:spTree>
    <p:extLst>
      <p:ext uri="{BB962C8B-B14F-4D97-AF65-F5344CB8AC3E}">
        <p14:creationId xmlns:p14="http://schemas.microsoft.com/office/powerpoint/2010/main" val="34819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D955A-EC6B-94F4-C064-56502CB99B49}"/>
              </a:ext>
            </a:extLst>
          </p:cNvPr>
          <p:cNvSpPr txBox="1"/>
          <p:nvPr/>
        </p:nvSpPr>
        <p:spPr>
          <a:xfrm>
            <a:off x="699248" y="4629983"/>
            <a:ext cx="9663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It is a member of the 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  <a:hlinkClick r:id="rId2" tooltip="Microsoft 36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masis MT Pro" panose="020F0502020204030204" pitchFamily="18" charset="0"/>
                <a:ea typeface="+mn-ea"/>
                <a:cs typeface="+mn-cs"/>
              </a:rPr>
              <a:t>suite of applications, included in the Professional and higher editions or sold separately.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" panose="020F0502020204030204" pitchFamily="18" charset="0"/>
              <a:ea typeface="+mn-ea"/>
              <a:cs typeface="+mn-cs"/>
            </a:endParaRPr>
          </a:p>
        </p:txBody>
      </p:sp>
      <p:pic>
        <p:nvPicPr>
          <p:cNvPr id="2050" name="Picture 2" descr="Microsoft Office 365 | Net Essence">
            <a:extLst>
              <a:ext uri="{FF2B5EF4-FFF2-40B4-BE49-F238E27FC236}">
                <a16:creationId xmlns:a16="http://schemas.microsoft.com/office/drawing/2014/main" id="{0C837919-9719-1EC0-DEE4-18E14A6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20" y="574740"/>
            <a:ext cx="6973980" cy="433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015A68-5D86-C21A-E043-BDBA6B1C6969}"/>
              </a:ext>
            </a:extLst>
          </p:cNvPr>
          <p:cNvSpPr/>
          <p:nvPr/>
        </p:nvSpPr>
        <p:spPr>
          <a:xfrm>
            <a:off x="963254" y="492488"/>
            <a:ext cx="1494833" cy="735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FC46E-E702-E757-6B01-12B3B3B113B0}"/>
              </a:ext>
            </a:extLst>
          </p:cNvPr>
          <p:cNvSpPr/>
          <p:nvPr/>
        </p:nvSpPr>
        <p:spPr>
          <a:xfrm>
            <a:off x="6096000" y="1748194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FF95B-671D-3766-A856-B1478D4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54" y="1094658"/>
            <a:ext cx="2448267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4C76A-CFEF-89C2-E07B-A07425DA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781"/>
            <a:ext cx="5684696" cy="295308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FA0F7-4731-0A74-CE41-51ED72FA065C}"/>
              </a:ext>
            </a:extLst>
          </p:cNvPr>
          <p:cNvGrpSpPr/>
          <p:nvPr/>
        </p:nvGrpSpPr>
        <p:grpSpPr>
          <a:xfrm>
            <a:off x="3411521" y="2088776"/>
            <a:ext cx="2684479" cy="2716305"/>
            <a:chOff x="3411521" y="2088776"/>
            <a:chExt cx="2684479" cy="271630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FBCC7E-60CE-90F7-B59D-FEC6944D824C}"/>
                </a:ext>
              </a:extLst>
            </p:cNvPr>
            <p:cNvCxnSpPr/>
            <p:nvPr/>
          </p:nvCxnSpPr>
          <p:spPr>
            <a:xfrm>
              <a:off x="5634768" y="4805081"/>
              <a:ext cx="46123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6739E7-29D5-B8A2-36DC-A1FAFBDF6323}"/>
                </a:ext>
              </a:extLst>
            </p:cNvPr>
            <p:cNvGrpSpPr/>
            <p:nvPr/>
          </p:nvGrpSpPr>
          <p:grpSpPr>
            <a:xfrm>
              <a:off x="3411521" y="2088776"/>
              <a:ext cx="2684479" cy="2716305"/>
              <a:chOff x="3411521" y="2088776"/>
              <a:chExt cx="2684479" cy="27163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322D3B5-27A1-28AF-1208-839FE76F91CA}"/>
                  </a:ext>
                </a:extLst>
              </p:cNvPr>
              <p:cNvCxnSpPr/>
              <p:nvPr/>
            </p:nvCxnSpPr>
            <p:spPr>
              <a:xfrm>
                <a:off x="3411521" y="2088776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E661800-7F76-D01F-49D0-03B530167C2D}"/>
                  </a:ext>
                </a:extLst>
              </p:cNvPr>
              <p:cNvGrpSpPr/>
              <p:nvPr/>
            </p:nvGrpSpPr>
            <p:grpSpPr>
              <a:xfrm>
                <a:off x="5634768" y="3482790"/>
                <a:ext cx="461232" cy="1322291"/>
                <a:chOff x="5634768" y="3482790"/>
                <a:chExt cx="461232" cy="132229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25BC94-A3EE-366E-BB81-D8B689A6457A}"/>
                    </a:ext>
                  </a:extLst>
                </p:cNvPr>
                <p:cNvCxnSpPr/>
                <p:nvPr/>
              </p:nvCxnSpPr>
              <p:spPr>
                <a:xfrm>
                  <a:off x="5634768" y="3514164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38196DE-CCFB-11FC-339C-FFC76161DC34}"/>
                    </a:ext>
                  </a:extLst>
                </p:cNvPr>
                <p:cNvCxnSpPr/>
                <p:nvPr/>
              </p:nvCxnSpPr>
              <p:spPr>
                <a:xfrm>
                  <a:off x="5634768" y="4294093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155BAC-725A-53EA-E70E-D05BC076CF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7631" y="3482790"/>
                  <a:ext cx="0" cy="1322291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51BB6-F5B7-F1C8-A0F5-995F80B24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753" y="2102137"/>
                <a:ext cx="1807742" cy="202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65B604-36A0-1D3F-6ED2-32566C463218}"/>
              </a:ext>
            </a:extLst>
          </p:cNvPr>
          <p:cNvSpPr/>
          <p:nvPr/>
        </p:nvSpPr>
        <p:spPr>
          <a:xfrm>
            <a:off x="887505" y="1871213"/>
            <a:ext cx="2524015" cy="46184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B29BC1-9B66-4E73-1865-208F9BAA03AA}"/>
              </a:ext>
            </a:extLst>
          </p:cNvPr>
          <p:cNvGrpSpPr/>
          <p:nvPr/>
        </p:nvGrpSpPr>
        <p:grpSpPr>
          <a:xfrm>
            <a:off x="6082286" y="3342871"/>
            <a:ext cx="1091546" cy="1633021"/>
            <a:chOff x="6118862" y="3342871"/>
            <a:chExt cx="1091546" cy="163302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2D800F0-E7A5-1DC3-6DDC-DC81BA87D856}"/>
                </a:ext>
              </a:extLst>
            </p:cNvPr>
            <p:cNvSpPr/>
            <p:nvPr/>
          </p:nvSpPr>
          <p:spPr>
            <a:xfrm>
              <a:off x="6141727" y="3342871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45595E-57B8-32E0-4DA1-23AE184FE91D}"/>
                </a:ext>
              </a:extLst>
            </p:cNvPr>
            <p:cNvSpPr/>
            <p:nvPr/>
          </p:nvSpPr>
          <p:spPr>
            <a:xfrm>
              <a:off x="6118863" y="4111840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D62476C-4E95-E9D0-99C7-4F626286C207}"/>
                </a:ext>
              </a:extLst>
            </p:cNvPr>
            <p:cNvSpPr/>
            <p:nvPr/>
          </p:nvSpPr>
          <p:spPr>
            <a:xfrm>
              <a:off x="6118862" y="4634269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618CF64-4EAB-39A0-A21A-049FD9F41BB6}"/>
              </a:ext>
            </a:extLst>
          </p:cNvPr>
          <p:cNvSpPr/>
          <p:nvPr/>
        </p:nvSpPr>
        <p:spPr>
          <a:xfrm>
            <a:off x="3508382" y="1387571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469686E-CC01-21CF-C1B3-EBC947140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04" y="2983478"/>
            <a:ext cx="726392" cy="3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3F943-6590-941F-7BB0-598597A192E0}"/>
              </a:ext>
            </a:extLst>
          </p:cNvPr>
          <p:cNvSpPr/>
          <p:nvPr/>
        </p:nvSpPr>
        <p:spPr>
          <a:xfrm>
            <a:off x="347648" y="236456"/>
            <a:ext cx="970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2D95D-5559-1CA8-DA2B-9068E02FA8A2}"/>
              </a:ext>
            </a:extLst>
          </p:cNvPr>
          <p:cNvSpPr/>
          <p:nvPr/>
        </p:nvSpPr>
        <p:spPr>
          <a:xfrm>
            <a:off x="3665996" y="1821681"/>
            <a:ext cx="835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B7E95-E766-6EC2-5D4C-22B15EFCD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3" y="783762"/>
            <a:ext cx="1745446" cy="1602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9AAAB-894D-B180-8662-E15702616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6" y="2344901"/>
            <a:ext cx="5684696" cy="29530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AC018F-7FD5-F455-409C-BB5C2A9DC78A}"/>
              </a:ext>
            </a:extLst>
          </p:cNvPr>
          <p:cNvGrpSpPr/>
          <p:nvPr/>
        </p:nvGrpSpPr>
        <p:grpSpPr>
          <a:xfrm>
            <a:off x="9836367" y="104775"/>
            <a:ext cx="1729740" cy="2281809"/>
            <a:chOff x="9836367" y="104775"/>
            <a:chExt cx="1729740" cy="22818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AE89F8-8C5C-2DBB-71C5-80E4BF92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6367" y="566440"/>
              <a:ext cx="1729740" cy="18201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F1D180-AC8C-F437-76B5-FB5BBFD8247B}"/>
                </a:ext>
              </a:extLst>
            </p:cNvPr>
            <p:cNvSpPr/>
            <p:nvPr/>
          </p:nvSpPr>
          <p:spPr>
            <a:xfrm>
              <a:off x="9959061" y="104775"/>
              <a:ext cx="72500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Jobs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A431E-1951-7202-C137-D34C6B1E61E4}"/>
              </a:ext>
            </a:extLst>
          </p:cNvPr>
          <p:cNvGrpSpPr/>
          <p:nvPr/>
        </p:nvGrpSpPr>
        <p:grpSpPr>
          <a:xfrm>
            <a:off x="2165548" y="524757"/>
            <a:ext cx="1500448" cy="2072001"/>
            <a:chOff x="2165548" y="566440"/>
            <a:chExt cx="1500448" cy="2072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FA3B37-2598-B7AC-37AB-EC3343D4AF5E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6F6D702-6779-A7B6-F19B-1D6DE0985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E293D-7DAE-B6AC-4DA8-F322F63C2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44AA32-C10B-0539-F336-DF6415308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5D35C-067D-A315-B4D3-DF8C6BB1B449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350171-D6B3-7DBF-D043-8D578DD3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C64392-8BDF-27A5-26B6-31CBA0204B7C}"/>
              </a:ext>
            </a:extLst>
          </p:cNvPr>
          <p:cNvGrpSpPr/>
          <p:nvPr/>
        </p:nvGrpSpPr>
        <p:grpSpPr>
          <a:xfrm flipH="1">
            <a:off x="8987238" y="440512"/>
            <a:ext cx="1275514" cy="2072001"/>
            <a:chOff x="2165548" y="566440"/>
            <a:chExt cx="1500448" cy="2072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B834BA-CF41-D300-3AAF-77348259A04B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7743B2-B2C1-6937-EC61-8F9A007A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83F3E-B00A-1DE5-741F-814523D51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FF6180-31AD-42FF-D84C-15E67AFC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AE1C3C-D282-757F-1D3F-FA12642FDB2E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DA0EA-2C66-3EDB-ECD5-70FABCA1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2BD2EEC-C180-2627-3447-DDC4C247B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565" y="2386108"/>
            <a:ext cx="1250863" cy="29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31AD9-E536-1C8A-020C-4BFC8D57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2" y="1323975"/>
            <a:ext cx="11778576" cy="39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5030A-1687-BABD-E6C0-B9DB1D2F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6" y="199460"/>
            <a:ext cx="6468676" cy="4211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BF887-40EE-279B-2021-084CDF63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6" y="3611746"/>
            <a:ext cx="3269441" cy="1597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9629C-F215-8232-FA7E-20C49EAE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81" y="3611746"/>
            <a:ext cx="2467931" cy="1426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D26AE-4B91-B9B1-2A5B-4BFFF1DDDC7C}"/>
              </a:ext>
            </a:extLst>
          </p:cNvPr>
          <p:cNvSpPr/>
          <p:nvPr/>
        </p:nvSpPr>
        <p:spPr>
          <a:xfrm>
            <a:off x="326683" y="5558135"/>
            <a:ext cx="4847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It might look like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44183B-FC8F-6B74-9AED-866E6A0744F9}"/>
              </a:ext>
            </a:extLst>
          </p:cNvPr>
          <p:cNvGrpSpPr/>
          <p:nvPr/>
        </p:nvGrpSpPr>
        <p:grpSpPr>
          <a:xfrm>
            <a:off x="7809526" y="2126429"/>
            <a:ext cx="3449959" cy="4525024"/>
            <a:chOff x="7809526" y="2126429"/>
            <a:chExt cx="3449959" cy="45250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E10908-E146-AEE7-2962-F8DEC3F0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822" y="2126429"/>
              <a:ext cx="2508663" cy="4397052"/>
            </a:xfrm>
            <a:prstGeom prst="rect">
              <a:avLst/>
            </a:prstGeom>
          </p:spPr>
        </p:pic>
        <p:pic>
          <p:nvPicPr>
            <p:cNvPr id="12" name="Picture 11" descr="Microsoft Access - Wikipedia">
              <a:extLst>
                <a:ext uri="{FF2B5EF4-FFF2-40B4-BE49-F238E27FC236}">
                  <a16:creationId xmlns:a16="http://schemas.microsoft.com/office/drawing/2014/main" id="{31149360-A86C-7B36-B5A4-30EF7181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526" y="5770691"/>
              <a:ext cx="941296" cy="88076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32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ps for building a strong database for email marketing">
            <a:extLst>
              <a:ext uri="{FF2B5EF4-FFF2-40B4-BE49-F238E27FC236}">
                <a16:creationId xmlns:a16="http://schemas.microsoft.com/office/drawing/2014/main" id="{FCA4042B-D843-2440-FBD1-423457BB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91" y="2739223"/>
            <a:ext cx="6096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6ACE50-A66C-2A2C-8636-D5D4DB926E7A}"/>
              </a:ext>
            </a:extLst>
          </p:cNvPr>
          <p:cNvSpPr/>
          <p:nvPr/>
        </p:nvSpPr>
        <p:spPr>
          <a:xfrm>
            <a:off x="1087409" y="323177"/>
            <a:ext cx="359451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But It is still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strong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popular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4689C-1E57-C9AF-16F0-57BFC7F2D330}"/>
              </a:ext>
            </a:extLst>
          </p:cNvPr>
          <p:cNvSpPr txBox="1"/>
          <p:nvPr/>
        </p:nvSpPr>
        <p:spPr>
          <a:xfrm>
            <a:off x="6050344" y="5796748"/>
            <a:ext cx="2160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9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362</Words>
  <Application>Microsoft Office PowerPoint</Application>
  <PresentationFormat>Widescreen</PresentationFormat>
  <Paragraphs>155</Paragraphs>
  <Slides>73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Akhbar MT</vt:lpstr>
      <vt:lpstr>Amasis MT Pro</vt:lpstr>
      <vt:lpstr>Aptos</vt:lpstr>
      <vt:lpstr>Aptos Display</vt:lpstr>
      <vt:lpstr>Arial</vt:lpstr>
      <vt:lpstr>Arial Black</vt:lpstr>
      <vt:lpstr>Calibri</vt:lpstr>
      <vt:lpstr>Calibri Light</vt:lpstr>
      <vt:lpstr>Montserrat Bold</vt:lpstr>
      <vt:lpstr>Open Sans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What is Microsoft Access?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Database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1A:  Exploring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1B:  Creating Database from 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Task:  Be a RDMS for 10 minutes</vt:lpstr>
      <vt:lpstr>Task 2 : Be A RDBMS for 10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Fawzy</dc:creator>
  <cp:lastModifiedBy>Said Fawzy</cp:lastModifiedBy>
  <cp:revision>9</cp:revision>
  <dcterms:created xsi:type="dcterms:W3CDTF">2025-11-09T07:43:58Z</dcterms:created>
  <dcterms:modified xsi:type="dcterms:W3CDTF">2025-11-10T06:43:30Z</dcterms:modified>
</cp:coreProperties>
</file>